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18" r:id="rId4"/>
  </p:sldMasterIdLst>
  <p:notesMasterIdLst>
    <p:notesMasterId r:id="rId92"/>
  </p:notesMasterIdLst>
  <p:handoutMasterIdLst>
    <p:handoutMasterId r:id="rId93"/>
  </p:handoutMasterIdLst>
  <p:sldIdLst>
    <p:sldId id="268" r:id="rId5"/>
    <p:sldId id="270" r:id="rId6"/>
    <p:sldId id="271" r:id="rId7"/>
    <p:sldId id="274" r:id="rId8"/>
    <p:sldId id="338" r:id="rId9"/>
    <p:sldId id="340" r:id="rId10"/>
    <p:sldId id="378" r:id="rId11"/>
    <p:sldId id="341" r:id="rId12"/>
    <p:sldId id="342" r:id="rId13"/>
    <p:sldId id="275" r:id="rId14"/>
    <p:sldId id="277" r:id="rId15"/>
    <p:sldId id="317" r:id="rId16"/>
    <p:sldId id="278" r:id="rId17"/>
    <p:sldId id="280" r:id="rId18"/>
    <p:sldId id="393" r:id="rId19"/>
    <p:sldId id="281" r:id="rId20"/>
    <p:sldId id="322" r:id="rId21"/>
    <p:sldId id="321" r:id="rId22"/>
    <p:sldId id="282" r:id="rId23"/>
    <p:sldId id="381" r:id="rId24"/>
    <p:sldId id="323" r:id="rId25"/>
    <p:sldId id="382" r:id="rId26"/>
    <p:sldId id="285" r:id="rId27"/>
    <p:sldId id="324" r:id="rId28"/>
    <p:sldId id="284" r:id="rId29"/>
    <p:sldId id="325" r:id="rId30"/>
    <p:sldId id="383" r:id="rId31"/>
    <p:sldId id="320" r:id="rId32"/>
    <p:sldId id="286" r:id="rId33"/>
    <p:sldId id="319" r:id="rId34"/>
    <p:sldId id="287" r:id="rId35"/>
    <p:sldId id="288" r:id="rId36"/>
    <p:sldId id="394" r:id="rId37"/>
    <p:sldId id="385" r:id="rId38"/>
    <p:sldId id="332" r:id="rId39"/>
    <p:sldId id="291" r:id="rId40"/>
    <p:sldId id="386" r:id="rId41"/>
    <p:sldId id="326" r:id="rId42"/>
    <p:sldId id="361" r:id="rId43"/>
    <p:sldId id="362" r:id="rId44"/>
    <p:sldId id="363" r:id="rId45"/>
    <p:sldId id="364" r:id="rId46"/>
    <p:sldId id="365" r:id="rId47"/>
    <p:sldId id="367" r:id="rId48"/>
    <p:sldId id="368" r:id="rId49"/>
    <p:sldId id="360" r:id="rId50"/>
    <p:sldId id="359" r:id="rId51"/>
    <p:sldId id="303" r:id="rId52"/>
    <p:sldId id="304" r:id="rId53"/>
    <p:sldId id="346" r:id="rId54"/>
    <p:sldId id="347" r:id="rId55"/>
    <p:sldId id="293" r:id="rId56"/>
    <p:sldId id="390" r:id="rId57"/>
    <p:sldId id="296" r:id="rId58"/>
    <p:sldId id="349" r:id="rId59"/>
    <p:sldId id="350" r:id="rId60"/>
    <p:sldId id="351" r:id="rId61"/>
    <p:sldId id="295" r:id="rId62"/>
    <p:sldId id="297" r:id="rId63"/>
    <p:sldId id="343" r:id="rId64"/>
    <p:sldId id="353" r:id="rId65"/>
    <p:sldId id="354" r:id="rId66"/>
    <p:sldId id="358" r:id="rId67"/>
    <p:sldId id="355" r:id="rId68"/>
    <p:sldId id="298" r:id="rId69"/>
    <p:sldId id="357" r:id="rId70"/>
    <p:sldId id="299" r:id="rId71"/>
    <p:sldId id="306" r:id="rId72"/>
    <p:sldId id="307" r:id="rId73"/>
    <p:sldId id="312" r:id="rId74"/>
    <p:sldId id="313" r:id="rId75"/>
    <p:sldId id="391" r:id="rId76"/>
    <p:sldId id="314" r:id="rId77"/>
    <p:sldId id="328" r:id="rId78"/>
    <p:sldId id="329" r:id="rId79"/>
    <p:sldId id="331" r:id="rId80"/>
    <p:sldId id="333" r:id="rId81"/>
    <p:sldId id="380" r:id="rId82"/>
    <p:sldId id="370" r:id="rId83"/>
    <p:sldId id="369" r:id="rId84"/>
    <p:sldId id="371" r:id="rId85"/>
    <p:sldId id="373" r:id="rId86"/>
    <p:sldId id="374" r:id="rId87"/>
    <p:sldId id="376" r:id="rId88"/>
    <p:sldId id="392" r:id="rId89"/>
    <p:sldId id="377" r:id="rId90"/>
    <p:sldId id="267"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7979"/>
    <a:srgbClr val="FF66FF"/>
    <a:srgbClr val="1D4D03"/>
    <a:srgbClr val="1FBA0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35" autoAdjust="0"/>
  </p:normalViewPr>
  <p:slideViewPr>
    <p:cSldViewPr snapToGrid="0" snapToObjects="1">
      <p:cViewPr varScale="1">
        <p:scale>
          <a:sx n="108" d="100"/>
          <a:sy n="108" d="100"/>
        </p:scale>
        <p:origin x="696" y="108"/>
      </p:cViewPr>
      <p:guideLst/>
    </p:cSldViewPr>
  </p:slideViewPr>
  <p:notesTextViewPr>
    <p:cViewPr>
      <p:scale>
        <a:sx n="1" d="1"/>
        <a:sy n="1" d="1"/>
      </p:scale>
      <p:origin x="0" y="0"/>
    </p:cViewPr>
  </p:notesTextViewPr>
  <p:notesViewPr>
    <p:cSldViewPr snapToGrid="0" snapToObjects="1">
      <p:cViewPr>
        <p:scale>
          <a:sx n="100" d="100"/>
          <a:sy n="100" d="100"/>
        </p:scale>
        <p:origin x="2592" y="-84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73E014-A6AA-472C-8E12-1D9B2DEC57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AA60B8-51CB-4CEB-8F1F-B3D7B7F00C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C2B26F-7429-404A-9C5E-0E429E02A42E}" type="datetimeFigureOut">
              <a:rPr lang="en-US" smtClean="0"/>
              <a:t>12/3/2019</a:t>
            </a:fld>
            <a:endParaRPr lang="en-US" dirty="0"/>
          </a:p>
        </p:txBody>
      </p:sp>
      <p:sp>
        <p:nvSpPr>
          <p:cNvPr id="4" name="Footer Placeholder 3">
            <a:extLst>
              <a:ext uri="{FF2B5EF4-FFF2-40B4-BE49-F238E27FC236}">
                <a16:creationId xmlns:a16="http://schemas.microsoft.com/office/drawing/2014/main" id="{4E884C44-A5E4-4BDA-B29B-03462F0688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0CB09A-41E4-4E88-82E6-007D826251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7AED79-B44F-46F7-9A9D-EC94587FA365}" type="slidenum">
              <a:rPr lang="en-US" smtClean="0"/>
              <a:t>‹#›</a:t>
            </a:fld>
            <a:endParaRPr lang="en-US" dirty="0"/>
          </a:p>
        </p:txBody>
      </p:sp>
    </p:spTree>
    <p:extLst>
      <p:ext uri="{BB962C8B-B14F-4D97-AF65-F5344CB8AC3E}">
        <p14:creationId xmlns:p14="http://schemas.microsoft.com/office/powerpoint/2010/main" val="3464231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A0E3A-0C98-4EA0-AAC9-F2996360A904}" type="datetimeFigureOut">
              <a:rPr lang="en-US" smtClean="0"/>
              <a:t>12/3/2019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AE1FE-786B-4B83-86A4-F53D629261B4}" type="slidenum">
              <a:rPr lang="en-US" smtClean="0"/>
              <a:t>‹#›</a:t>
            </a:fld>
            <a:endParaRPr lang="en-US" dirty="0"/>
          </a:p>
        </p:txBody>
      </p:sp>
    </p:spTree>
    <p:extLst>
      <p:ext uri="{BB962C8B-B14F-4D97-AF65-F5344CB8AC3E}">
        <p14:creationId xmlns:p14="http://schemas.microsoft.com/office/powerpoint/2010/main" val="101549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a:t>
            </a:fld>
            <a:endParaRPr lang="en-US" dirty="0"/>
          </a:p>
        </p:txBody>
      </p:sp>
    </p:spTree>
    <p:extLst>
      <p:ext uri="{BB962C8B-B14F-4D97-AF65-F5344CB8AC3E}">
        <p14:creationId xmlns:p14="http://schemas.microsoft.com/office/powerpoint/2010/main" val="1976850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Patients with preoperative hypercoagulation had significantly higher values of MCFEXTEM (p &lt;0,001), MCFINTEM (p &lt; 0,001), MCF FIBTEM (p &lt; 0,001), and significantly lower - </a:t>
            </a:r>
            <a:r>
              <a:rPr lang="pt-BR" sz="1200" b="0" i="0" u="none" strike="noStrike" kern="1200" baseline="0" dirty="0">
                <a:solidFill>
                  <a:schemeClr val="tx1"/>
                </a:solidFill>
                <a:latin typeface="+mn-lt"/>
                <a:ea typeface="+mn-ea"/>
                <a:cs typeface="+mn-cs"/>
              </a:rPr>
              <a:t>CFTEXTEM (p= 0,01), CFTINTEM (p= 0,02).</a:t>
            </a:r>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35</a:t>
            </a:fld>
            <a:endParaRPr lang="en-US" dirty="0"/>
          </a:p>
        </p:txBody>
      </p:sp>
    </p:spTree>
    <p:extLst>
      <p:ext uri="{BB962C8B-B14F-4D97-AF65-F5344CB8AC3E}">
        <p14:creationId xmlns:p14="http://schemas.microsoft.com/office/powerpoint/2010/main" val="1375398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Aside from the general anesthetic implications for</a:t>
            </a:r>
            <a:r>
              <a:rPr lang="th-TH" sz="1200" b="1" dirty="0"/>
              <a:t> </a:t>
            </a:r>
            <a:r>
              <a:rPr lang="en-US" sz="1200" b="1" dirty="0"/>
              <a:t>coexisting comorbidities, perhaps the most important</a:t>
            </a:r>
            <a:r>
              <a:rPr lang="th-TH" sz="1200" b="1" dirty="0"/>
              <a:t> </a:t>
            </a:r>
            <a:r>
              <a:rPr lang="en-US" sz="1200" b="1" dirty="0"/>
              <a:t>anesthetic implications of tissue transfers are:</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36</a:t>
            </a:fld>
            <a:endParaRPr lang="en-US" dirty="0"/>
          </a:p>
        </p:txBody>
      </p:sp>
    </p:spTree>
    <p:extLst>
      <p:ext uri="{BB962C8B-B14F-4D97-AF65-F5344CB8AC3E}">
        <p14:creationId xmlns:p14="http://schemas.microsoft.com/office/powerpoint/2010/main" val="4097922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Because large mobilizations of fluids may occur during surgery, </a:t>
            </a:r>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39</a:t>
            </a:fld>
            <a:endParaRPr lang="en-US" dirty="0"/>
          </a:p>
        </p:txBody>
      </p:sp>
    </p:spTree>
    <p:extLst>
      <p:ext uri="{BB962C8B-B14F-4D97-AF65-F5344CB8AC3E}">
        <p14:creationId xmlns:p14="http://schemas.microsoft.com/office/powerpoint/2010/main" val="249237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This allows not only precise and continuous monitoring of arterial pressure , as well as serial blood gases and hematocrit </a:t>
            </a:r>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40</a:t>
            </a:fld>
            <a:endParaRPr lang="en-US" dirty="0"/>
          </a:p>
        </p:txBody>
      </p:sp>
    </p:spTree>
    <p:extLst>
      <p:ext uri="{BB962C8B-B14F-4D97-AF65-F5344CB8AC3E}">
        <p14:creationId xmlns:p14="http://schemas.microsoft.com/office/powerpoint/2010/main" val="1540877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Moreover, in head and neck surgery, direct access to central veins may be difficult or even impossible</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41</a:t>
            </a:fld>
            <a:endParaRPr lang="en-US" dirty="0"/>
          </a:p>
        </p:txBody>
      </p:sp>
    </p:spTree>
    <p:extLst>
      <p:ext uri="{BB962C8B-B14F-4D97-AF65-F5344CB8AC3E}">
        <p14:creationId xmlns:p14="http://schemas.microsoft.com/office/powerpoint/2010/main" val="793179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Hemodynamic monitoring should be used in high risk patients undergoing major surgery to enhance fluid optimization, reduce mortality, morbidity and reduce costs</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44</a:t>
            </a:fld>
            <a:endParaRPr lang="en-US" dirty="0"/>
          </a:p>
        </p:txBody>
      </p:sp>
    </p:spTree>
    <p:extLst>
      <p:ext uri="{BB962C8B-B14F-4D97-AF65-F5344CB8AC3E}">
        <p14:creationId xmlns:p14="http://schemas.microsoft.com/office/powerpoint/2010/main" val="1583785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00"/>
                </a:solidFill>
              </a:rPr>
              <a:t>Hypotension Probability Indicator” (HPI)</a:t>
            </a:r>
            <a:r>
              <a:rPr lang="en-US" sz="1200" b="1" dirty="0"/>
              <a:t> could be promising: the advantage to predict a drop in the mean arterial pressure, before hypotension occurs, can be more effective than a fluid therapy titrated to maintain SVV less than 13%</a:t>
            </a:r>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45</a:t>
            </a:fld>
            <a:endParaRPr lang="en-US" dirty="0"/>
          </a:p>
        </p:txBody>
      </p:sp>
    </p:spTree>
    <p:extLst>
      <p:ext uri="{BB962C8B-B14F-4D97-AF65-F5344CB8AC3E}">
        <p14:creationId xmlns:p14="http://schemas.microsoft.com/office/powerpoint/2010/main" val="3400605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47</a:t>
            </a:fld>
            <a:endParaRPr lang="en-US" dirty="0"/>
          </a:p>
        </p:txBody>
      </p:sp>
    </p:spTree>
    <p:extLst>
      <p:ext uri="{BB962C8B-B14F-4D97-AF65-F5344CB8AC3E}">
        <p14:creationId xmlns:p14="http://schemas.microsoft.com/office/powerpoint/2010/main" val="2392215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association between</a:t>
            </a:r>
            <a:r>
              <a:rPr lang="th-TH" sz="1200" b="1" dirty="0"/>
              <a:t> </a:t>
            </a:r>
            <a:r>
              <a:rPr lang="en-US" sz="1200" b="1" dirty="0"/>
              <a:t>PRIS and propofol infusion is demonstrated only for doses higher than</a:t>
            </a:r>
            <a:r>
              <a:rPr lang="th-TH" sz="1200" b="1" dirty="0"/>
              <a:t> </a:t>
            </a:r>
            <a:r>
              <a:rPr lang="en-US" sz="1200" b="1" dirty="0"/>
              <a:t>4 mg/kg/h when the duration lasts longer than 48 h</a:t>
            </a:r>
            <a:endParaRPr lang="en-US" dirty="0"/>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49</a:t>
            </a:fld>
            <a:endParaRPr lang="en-US" dirty="0"/>
          </a:p>
        </p:txBody>
      </p:sp>
    </p:spTree>
    <p:extLst>
      <p:ext uri="{BB962C8B-B14F-4D97-AF65-F5344CB8AC3E}">
        <p14:creationId xmlns:p14="http://schemas.microsoft.com/office/powerpoint/2010/main" val="3006161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free flaps are subject to interstitial edema, as they do not have lymphatic drainage and, thus, excessive fluid administration can be deleterious</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50</a:t>
            </a:fld>
            <a:endParaRPr lang="en-US" dirty="0"/>
          </a:p>
        </p:txBody>
      </p:sp>
    </p:spTree>
    <p:extLst>
      <p:ext uri="{BB962C8B-B14F-4D97-AF65-F5344CB8AC3E}">
        <p14:creationId xmlns:p14="http://schemas.microsoft.com/office/powerpoint/2010/main" val="2722556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and size of the defect determines which flap is used</a:t>
            </a:r>
          </a:p>
          <a:p>
            <a:r>
              <a:rPr lang="en-US" dirty="0"/>
              <a:t>The most commonly used flaps are the </a:t>
            </a:r>
            <a:r>
              <a:rPr lang="en-US" dirty="0" err="1"/>
              <a:t>gracilis</a:t>
            </a:r>
            <a:r>
              <a:rPr lang="en-US" dirty="0"/>
              <a:t> muscle for lower leg trauma</a:t>
            </a:r>
          </a:p>
          <a:p>
            <a:r>
              <a:rPr lang="en-US" dirty="0"/>
              <a:t>latissimus dorsi and rectus abdominis for breast reconstruction</a:t>
            </a:r>
          </a:p>
          <a:p>
            <a:r>
              <a:rPr lang="en-US" dirty="0"/>
              <a:t>Pectoralis major and radial forearm flap for head and neck reconstruction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defect may be caused by trauma, infection or extensive surgery (e.g. mastectomy, head and neck cancer)</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3</a:t>
            </a:fld>
            <a:endParaRPr lang="en-US" dirty="0"/>
          </a:p>
        </p:txBody>
      </p:sp>
    </p:spTree>
    <p:extLst>
      <p:ext uri="{BB962C8B-B14F-4D97-AF65-F5344CB8AC3E}">
        <p14:creationId xmlns:p14="http://schemas.microsoft.com/office/powerpoint/2010/main" val="3940084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According recent literature, a goal directed fluid therapy, titrated to keep SVV ≤ 13%, with the use of mini invasive arterial pulse contour device, results in improved oxygen delivery and reduces the intravenous fluid administration, with better outcomes</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54</a:t>
            </a:fld>
            <a:endParaRPr lang="en-US" dirty="0"/>
          </a:p>
        </p:txBody>
      </p:sp>
    </p:spTree>
    <p:extLst>
      <p:ext uri="{BB962C8B-B14F-4D97-AF65-F5344CB8AC3E}">
        <p14:creationId xmlns:p14="http://schemas.microsoft.com/office/powerpoint/2010/main" val="390754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3">
                    <a:lumMod val="60000"/>
                    <a:lumOff val="40000"/>
                  </a:schemeClr>
                </a:solidFill>
              </a:rPr>
              <a:t>Synthetic </a:t>
            </a:r>
            <a:r>
              <a:rPr lang="en-US" sz="1200" b="1" dirty="0" err="1">
                <a:solidFill>
                  <a:schemeClr val="accent3">
                    <a:lumMod val="60000"/>
                    <a:lumOff val="40000"/>
                  </a:schemeClr>
                </a:solidFill>
              </a:rPr>
              <a:t>colloids</a:t>
            </a:r>
            <a:r>
              <a:rPr lang="en-US" sz="1200" b="1" dirty="0" err="1">
                <a:solidFill>
                  <a:srgbClr val="FFFF00"/>
                </a:solidFill>
              </a:rPr>
              <a:t>Gelatins</a:t>
            </a:r>
            <a:r>
              <a:rPr lang="en-US" sz="1200" b="1" dirty="0"/>
              <a:t> </a:t>
            </a:r>
          </a:p>
          <a:p>
            <a:r>
              <a:rPr lang="en-US" sz="1200" b="1" dirty="0" err="1">
                <a:solidFill>
                  <a:srgbClr val="FFFF00"/>
                </a:solidFill>
              </a:rPr>
              <a:t>Dextrans</a:t>
            </a:r>
            <a:endParaRPr lang="en-US" sz="1200" b="1" dirty="0">
              <a:solidFill>
                <a:srgbClr val="FFFF00"/>
              </a:solidFill>
            </a:endParaRPr>
          </a:p>
          <a:p>
            <a:r>
              <a:rPr lang="en-US" sz="1200" b="1" dirty="0">
                <a:solidFill>
                  <a:srgbClr val="FFFF00"/>
                </a:solidFill>
              </a:rPr>
              <a:t>Hydroxyethyl starches</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US" sz="1200" b="1" dirty="0"/>
              <a:t>have the advantage of being readily available, stable, relatively inexpensive, and with no risk of transmitting infectious diseases</a:t>
            </a:r>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55</a:t>
            </a:fld>
            <a:endParaRPr lang="en-US" dirty="0"/>
          </a:p>
        </p:txBody>
      </p:sp>
    </p:spTree>
    <p:extLst>
      <p:ext uri="{BB962C8B-B14F-4D97-AF65-F5344CB8AC3E}">
        <p14:creationId xmlns:p14="http://schemas.microsoft.com/office/powerpoint/2010/main" val="591014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Further reductions in hematocrit did not result in greater benefit, and benefit may even be overcome by the decrease in O</a:t>
            </a:r>
            <a:r>
              <a:rPr lang="en-US" sz="1200" b="1" baseline="30000" dirty="0"/>
              <a:t>2</a:t>
            </a:r>
            <a:r>
              <a:rPr lang="en-US" sz="1200" b="1" dirty="0"/>
              <a:t>-carrying capacity</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60</a:t>
            </a:fld>
            <a:endParaRPr lang="en-US" dirty="0"/>
          </a:p>
        </p:txBody>
      </p:sp>
    </p:spTree>
    <p:extLst>
      <p:ext uri="{BB962C8B-B14F-4D97-AF65-F5344CB8AC3E}">
        <p14:creationId xmlns:p14="http://schemas.microsoft.com/office/powerpoint/2010/main" val="3403847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Vasodilators are generally</a:t>
            </a:r>
            <a:r>
              <a:rPr lang="th-TH" sz="1200" b="1" dirty="0"/>
              <a:t> </a:t>
            </a:r>
            <a:r>
              <a:rPr lang="en-US" sz="1200" b="1" dirty="0"/>
              <a:t>avoided as they may be harmful due to the risk of blood flow</a:t>
            </a:r>
            <a:r>
              <a:rPr lang="th-TH" sz="1200" b="1" dirty="0"/>
              <a:t> </a:t>
            </a:r>
            <a:r>
              <a:rPr lang="en-US" sz="1200" b="1" dirty="0"/>
              <a:t>steal away from the flap</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63</a:t>
            </a:fld>
            <a:endParaRPr lang="en-US" dirty="0"/>
          </a:p>
        </p:txBody>
      </p:sp>
    </p:spTree>
    <p:extLst>
      <p:ext uri="{BB962C8B-B14F-4D97-AF65-F5344CB8AC3E}">
        <p14:creationId xmlns:p14="http://schemas.microsoft.com/office/powerpoint/2010/main" val="125021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for major clean</a:t>
            </a:r>
            <a:r>
              <a:rPr lang="th-TH" sz="1200" b="1" dirty="0"/>
              <a:t>-</a:t>
            </a:r>
            <a:r>
              <a:rPr lang="en-US" sz="1200" b="1" dirty="0"/>
              <a:t>contaminated head and neck procedures, less than or equal to 24 h of</a:t>
            </a:r>
            <a:r>
              <a:rPr lang="th-TH" sz="1200" b="1" dirty="0"/>
              <a:t> </a:t>
            </a:r>
            <a:r>
              <a:rPr lang="en-US" sz="1200" b="1" dirty="0"/>
              <a:t>antibiotic prophylaxis is likely sufficient</a:t>
            </a:r>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69</a:t>
            </a:fld>
            <a:endParaRPr lang="en-US" dirty="0"/>
          </a:p>
        </p:txBody>
      </p:sp>
    </p:spTree>
    <p:extLst>
      <p:ext uri="{BB962C8B-B14F-4D97-AF65-F5344CB8AC3E}">
        <p14:creationId xmlns:p14="http://schemas.microsoft.com/office/powerpoint/2010/main" val="408022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Prophylaxis of thromboembolic events should be given to all patients (low molecular weight heparin, preoperatively)</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76</a:t>
            </a:fld>
            <a:endParaRPr lang="en-US" dirty="0"/>
          </a:p>
        </p:txBody>
      </p:sp>
    </p:spTree>
    <p:extLst>
      <p:ext uri="{BB962C8B-B14F-4D97-AF65-F5344CB8AC3E}">
        <p14:creationId xmlns:p14="http://schemas.microsoft.com/office/powerpoint/2010/main" val="2567227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00"/>
                </a:solidFill>
              </a:rPr>
              <a:t>Opioid-sparing and multimodal analgesia</a:t>
            </a:r>
            <a:r>
              <a:rPr lang="en-US" sz="1200" b="1" dirty="0"/>
              <a:t>, prescribing nonsteroidal</a:t>
            </a:r>
            <a:r>
              <a:rPr lang="th-TH" sz="1200" b="1" dirty="0"/>
              <a:t> </a:t>
            </a:r>
            <a:r>
              <a:rPr lang="en-US" sz="1200" b="1" dirty="0"/>
              <a:t>anti-inflammatory drugs (NSAIDs), cyclooxygenase inhibitors (COX</a:t>
            </a:r>
            <a:r>
              <a:rPr lang="th-TH" sz="1200" b="1" dirty="0"/>
              <a:t> </a:t>
            </a:r>
            <a:r>
              <a:rPr lang="en-US" sz="1200" b="1" dirty="0"/>
              <a:t>inhibitors), and paracetamol, is safe, effective, able to reduce narcotic</a:t>
            </a:r>
            <a:r>
              <a:rPr lang="th-TH" sz="1200" b="1" dirty="0"/>
              <a:t> </a:t>
            </a:r>
            <a:r>
              <a:rPr lang="en-US" sz="1200" b="1" dirty="0"/>
              <a:t>side effects and to facilitate rapid recovery after surgery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when this</a:t>
            </a:r>
            <a:r>
              <a:rPr lang="th-TH" sz="1200" b="1" dirty="0"/>
              <a:t> </a:t>
            </a:r>
            <a:r>
              <a:rPr lang="en-US" sz="1200" b="1" dirty="0"/>
              <a:t>approach is not sufficient, patient controlled analgesia (PCA) can be</a:t>
            </a:r>
            <a:r>
              <a:rPr lang="th-TH" sz="1200" b="1" dirty="0"/>
              <a:t> </a:t>
            </a:r>
            <a:r>
              <a:rPr lang="en-US" sz="1200" b="1" dirty="0"/>
              <a:t>eligible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For plastic reconstructive surgery with DIEP-flaps, additional nerve blocks can be considered, such as the TAP block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h-TH" sz="1200" b="1" dirty="0"/>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83</a:t>
            </a:fld>
            <a:endParaRPr lang="en-US" dirty="0"/>
          </a:p>
        </p:txBody>
      </p:sp>
    </p:spTree>
    <p:extLst>
      <p:ext uri="{BB962C8B-B14F-4D97-AF65-F5344CB8AC3E}">
        <p14:creationId xmlns:p14="http://schemas.microsoft.com/office/powerpoint/2010/main" val="602453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87</a:t>
            </a:fld>
            <a:endParaRPr lang="en-US" dirty="0"/>
          </a:p>
        </p:txBody>
      </p:sp>
    </p:spTree>
    <p:extLst>
      <p:ext uri="{BB962C8B-B14F-4D97-AF65-F5344CB8AC3E}">
        <p14:creationId xmlns:p14="http://schemas.microsoft.com/office/powerpoint/2010/main" val="1514508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flow in a vessel is laminar, it varies directly with the pressure difference between the two ends of the tube and the fourth power of the radius, and is inversely related to the length of the vessel and the coefficient of viscosity</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12</a:t>
            </a:fld>
            <a:endParaRPr lang="en-US" dirty="0"/>
          </a:p>
        </p:txBody>
      </p:sp>
    </p:spTree>
    <p:extLst>
      <p:ext uri="{BB962C8B-B14F-4D97-AF65-F5344CB8AC3E}">
        <p14:creationId xmlns:p14="http://schemas.microsoft.com/office/powerpoint/2010/main" val="2592786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During extreme hemodilution, the cardiac output can no longer be sustained</a:t>
            </a:r>
          </a:p>
          <a:p>
            <a:r>
              <a:rPr lang="en-US" sz="1200" b="1" dirty="0"/>
              <a:t>Consequently, the blood flow will not develop the sufficient shear stress required for shear stress-dependent release of mediators, resulting in a reduced capillary perfusion</a:t>
            </a:r>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18</a:t>
            </a:fld>
            <a:endParaRPr lang="en-US" dirty="0"/>
          </a:p>
        </p:txBody>
      </p:sp>
    </p:spTree>
    <p:extLst>
      <p:ext uri="{BB962C8B-B14F-4D97-AF65-F5344CB8AC3E}">
        <p14:creationId xmlns:p14="http://schemas.microsoft.com/office/powerpoint/2010/main" val="1213733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goals of preoperative evaluation are to reduce</a:t>
            </a:r>
            <a:r>
              <a:rPr lang="th-TH" sz="1200" b="1" dirty="0"/>
              <a:t> </a:t>
            </a:r>
            <a:r>
              <a:rPr lang="en-US" sz="1200" b="1" dirty="0"/>
              <a:t>patient risk and the morbidity of surgery</a:t>
            </a:r>
            <a:endParaRPr lang="th-TH" sz="1200" b="1" dirty="0"/>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21</a:t>
            </a:fld>
            <a:endParaRPr lang="en-US" dirty="0"/>
          </a:p>
        </p:txBody>
      </p:sp>
    </p:spTree>
    <p:extLst>
      <p:ext uri="{BB962C8B-B14F-4D97-AF65-F5344CB8AC3E}">
        <p14:creationId xmlns:p14="http://schemas.microsoft.com/office/powerpoint/2010/main" val="3045456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and is not a risk factor for postoperative morbidity or flap failure</a:t>
            </a:r>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23</a:t>
            </a:fld>
            <a:endParaRPr lang="en-US" dirty="0"/>
          </a:p>
        </p:txBody>
      </p:sp>
    </p:spTree>
    <p:extLst>
      <p:ext uri="{BB962C8B-B14F-4D97-AF65-F5344CB8AC3E}">
        <p14:creationId xmlns:p14="http://schemas.microsoft.com/office/powerpoint/2010/main" val="121335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Patients who are elderly do not require ‘‘special’’ anesthesia</a:t>
            </a:r>
            <a:endParaRPr lang="th-TH" sz="1200" b="1" dirty="0"/>
          </a:p>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24</a:t>
            </a:fld>
            <a:endParaRPr lang="en-US" dirty="0"/>
          </a:p>
        </p:txBody>
      </p:sp>
    </p:spTree>
    <p:extLst>
      <p:ext uri="{BB962C8B-B14F-4D97-AF65-F5344CB8AC3E}">
        <p14:creationId xmlns:p14="http://schemas.microsoft.com/office/powerpoint/2010/main" val="1944597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is the most common endocrine abnormality encountered in surgical patients and is associated with increased perioperative morbidity</a:t>
            </a:r>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32</a:t>
            </a:fld>
            <a:endParaRPr lang="en-US" dirty="0"/>
          </a:p>
        </p:txBody>
      </p:sp>
    </p:spTree>
    <p:extLst>
      <p:ext uri="{BB962C8B-B14F-4D97-AF65-F5344CB8AC3E}">
        <p14:creationId xmlns:p14="http://schemas.microsoft.com/office/powerpoint/2010/main" val="414100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is the most common endocrine abnormality encountered in surgical patients and is associated with increased perioperative morbidity</a:t>
            </a:r>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33</a:t>
            </a:fld>
            <a:endParaRPr lang="en-US" dirty="0"/>
          </a:p>
        </p:txBody>
      </p:sp>
    </p:spTree>
    <p:extLst>
      <p:ext uri="{BB962C8B-B14F-4D97-AF65-F5344CB8AC3E}">
        <p14:creationId xmlns:p14="http://schemas.microsoft.com/office/powerpoint/2010/main" val="2450413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7168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1054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829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24141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850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566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287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0662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605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207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504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926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8321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2631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413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858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920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12/3/2019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2225833"/>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1" y="0"/>
            <a:ext cx="12192000" cy="685799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816746" y="845091"/>
            <a:ext cx="9383697" cy="3159710"/>
          </a:xfrm>
        </p:spPr>
        <p:txBody>
          <a:bodyPr>
            <a:normAutofit/>
          </a:bodyPr>
          <a:lstStyle/>
          <a:p>
            <a:r>
              <a:rPr lang="en-US" sz="5400" b="1" dirty="0">
                <a:solidFill>
                  <a:schemeClr val="tx1"/>
                </a:solidFill>
                <a:effectLst>
                  <a:outerShdw blurRad="38100" dist="38100" dir="2700000" algn="tl">
                    <a:srgbClr val="000000">
                      <a:alpha val="43137"/>
                    </a:srgbClr>
                  </a:outerShdw>
                </a:effectLst>
              </a:rPr>
              <a:t>Anesthesia for </a:t>
            </a:r>
            <a:br>
              <a:rPr lang="en-US" sz="5400" b="1" dirty="0">
                <a:solidFill>
                  <a:schemeClr val="tx1"/>
                </a:solidFill>
                <a:effectLst>
                  <a:outerShdw blurRad="38100" dist="38100" dir="2700000" algn="tl">
                    <a:srgbClr val="000000">
                      <a:alpha val="43137"/>
                    </a:srgbClr>
                  </a:outerShdw>
                </a:effectLst>
              </a:rPr>
            </a:br>
            <a:r>
              <a:rPr lang="en-US" sz="5400" b="1" dirty="0">
                <a:solidFill>
                  <a:schemeClr val="tx1"/>
                </a:solidFill>
                <a:effectLst>
                  <a:outerShdw blurRad="38100" dist="38100" dir="2700000" algn="tl">
                    <a:srgbClr val="000000">
                      <a:alpha val="43137"/>
                    </a:srgbClr>
                  </a:outerShdw>
                </a:effectLst>
              </a:rPr>
              <a:t>Microvascular Flap Surgery</a:t>
            </a:r>
            <a:br>
              <a:rPr lang="en-US" sz="5400" b="1" dirty="0">
                <a:solidFill>
                  <a:schemeClr val="tx1"/>
                </a:solidFill>
                <a:effectLst>
                  <a:outerShdw blurRad="38100" dist="38100" dir="2700000" algn="tl">
                    <a:srgbClr val="000000">
                      <a:alpha val="43137"/>
                    </a:srgbClr>
                  </a:outerShdw>
                </a:effectLst>
              </a:rPr>
            </a:br>
            <a:r>
              <a:rPr lang="en-US" sz="3000" b="1" i="1" dirty="0">
                <a:solidFill>
                  <a:schemeClr val="tx1"/>
                </a:solidFill>
                <a:effectLst>
                  <a:outerShdw blurRad="38100" dist="38100" dir="2700000" algn="tl">
                    <a:srgbClr val="000000">
                      <a:alpha val="43137"/>
                    </a:srgbClr>
                  </a:outerShdw>
                </a:effectLst>
              </a:rPr>
              <a:t>Collective review</a:t>
            </a:r>
          </a:p>
        </p:txBody>
      </p:sp>
      <p:sp>
        <p:nvSpPr>
          <p:cNvPr id="13" name="Subtitle 12">
            <a:extLst>
              <a:ext uri="{FF2B5EF4-FFF2-40B4-BE49-F238E27FC236}">
                <a16:creationId xmlns:a16="http://schemas.microsoft.com/office/drawing/2014/main" id="{F05262DB-6398-4AF9-96A3-041CFB112303}"/>
              </a:ext>
            </a:extLst>
          </p:cNvPr>
          <p:cNvSpPr>
            <a:spLocks noGrp="1"/>
          </p:cNvSpPr>
          <p:nvPr>
            <p:ph type="subTitle" idx="1"/>
          </p:nvPr>
        </p:nvSpPr>
        <p:spPr>
          <a:xfrm>
            <a:off x="9116311" y="5582199"/>
            <a:ext cx="2168263" cy="861420"/>
          </a:xfrm>
        </p:spPr>
        <p:txBody>
          <a:bodyPr>
            <a:normAutofit/>
          </a:bodyPr>
          <a:lstStyle/>
          <a:p>
            <a:pPr algn="r"/>
            <a:endParaRPr lang="th-TH" b="1" dirty="0">
              <a:solidFill>
                <a:schemeClr val="tx1"/>
              </a:solidFill>
              <a:cs typeface="+mn-cs"/>
            </a:endParaRPr>
          </a:p>
          <a:p>
            <a:pPr algn="r"/>
            <a:r>
              <a:rPr lang="en-US" b="1" dirty="0">
                <a:solidFill>
                  <a:schemeClr val="tx1"/>
                </a:solidFill>
                <a:cs typeface="+mn-cs"/>
              </a:rPr>
              <a:t>R3 </a:t>
            </a:r>
            <a:r>
              <a:rPr lang="en-US" b="1" dirty="0" err="1">
                <a:solidFill>
                  <a:schemeClr val="tx1"/>
                </a:solidFill>
                <a:cs typeface="+mn-cs"/>
              </a:rPr>
              <a:t>Suparerk</a:t>
            </a:r>
            <a:endParaRPr lang="en-US" b="1" dirty="0">
              <a:solidFill>
                <a:schemeClr val="tx1"/>
              </a:solidFill>
              <a:cs typeface="+mn-cs"/>
            </a:endParaRPr>
          </a:p>
        </p:txBody>
      </p:sp>
      <p:sp>
        <p:nvSpPr>
          <p:cNvPr id="3" name="TextBox 2">
            <a:extLst>
              <a:ext uri="{FF2B5EF4-FFF2-40B4-BE49-F238E27FC236}">
                <a16:creationId xmlns:a16="http://schemas.microsoft.com/office/drawing/2014/main" id="{B56E323E-A5BC-4509-B9D8-037457A1EB8E}"/>
              </a:ext>
            </a:extLst>
          </p:cNvPr>
          <p:cNvSpPr txBox="1"/>
          <p:nvPr/>
        </p:nvSpPr>
        <p:spPr>
          <a:xfrm>
            <a:off x="1287262" y="4326662"/>
            <a:ext cx="5708342"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4 Dec 2019</a:t>
            </a:r>
          </a:p>
        </p:txBody>
      </p:sp>
    </p:spTree>
    <p:extLst>
      <p:ext uri="{BB962C8B-B14F-4D97-AF65-F5344CB8AC3E}">
        <p14:creationId xmlns:p14="http://schemas.microsoft.com/office/powerpoint/2010/main" val="312941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Introduction</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5268159" y="1853248"/>
            <a:ext cx="6858740" cy="3777622"/>
          </a:xfrm>
        </p:spPr>
        <p:txBody>
          <a:bodyPr>
            <a:normAutofit/>
          </a:bodyPr>
          <a:lstStyle/>
          <a:p>
            <a:r>
              <a:rPr lang="en-US" sz="2800" b="1" dirty="0"/>
              <a:t>Anesthesia can be an important factor in improving the success rate of surgery by controlling the hemodynamics and the regional blood flow</a:t>
            </a:r>
          </a:p>
        </p:txBody>
      </p:sp>
      <p:sp>
        <p:nvSpPr>
          <p:cNvPr id="5" name="TextBox 4">
            <a:extLst>
              <a:ext uri="{FF2B5EF4-FFF2-40B4-BE49-F238E27FC236}">
                <a16:creationId xmlns:a16="http://schemas.microsoft.com/office/drawing/2014/main" id="{FDA6AE93-D2F4-4C00-93F1-65A97262CA11}"/>
              </a:ext>
            </a:extLst>
          </p:cNvPr>
          <p:cNvSpPr txBox="1"/>
          <p:nvPr/>
        </p:nvSpPr>
        <p:spPr>
          <a:xfrm>
            <a:off x="6294268" y="6143672"/>
            <a:ext cx="5600961" cy="523220"/>
          </a:xfrm>
          <a:prstGeom prst="rect">
            <a:avLst/>
          </a:prstGeom>
          <a:noFill/>
        </p:spPr>
        <p:txBody>
          <a:bodyPr wrap="square" rtlCol="0">
            <a:spAutoFit/>
          </a:bodyPr>
          <a:lstStyle/>
          <a:p>
            <a:pPr algn="r"/>
            <a:r>
              <a:rPr lang="en-US" sz="1400" dirty="0"/>
              <a:t>Natalia </a:t>
            </a:r>
            <a:r>
              <a:rPr lang="en-US" sz="1400" dirty="0" err="1"/>
              <a:t>Hagau</a:t>
            </a:r>
            <a:r>
              <a:rPr lang="en-US" sz="1400" dirty="0"/>
              <a:t>. </a:t>
            </a:r>
            <a:r>
              <a:rPr lang="en-US" sz="1400" dirty="0" err="1"/>
              <a:t>ANnesthesia</a:t>
            </a:r>
            <a:r>
              <a:rPr lang="en-US" sz="1400" dirty="0"/>
              <a:t> for free vascularized tissue transfer. Wiley </a:t>
            </a:r>
            <a:r>
              <a:rPr lang="en-US" sz="1400" dirty="0" err="1"/>
              <a:t>InterScience</a:t>
            </a:r>
            <a:r>
              <a:rPr lang="en-US" sz="1400" dirty="0"/>
              <a:t> .22 October 2008</a:t>
            </a:r>
          </a:p>
        </p:txBody>
      </p:sp>
      <p:pic>
        <p:nvPicPr>
          <p:cNvPr id="1026" name="Picture 2" descr="Image result for anesthesia">
            <a:extLst>
              <a:ext uri="{FF2B5EF4-FFF2-40B4-BE49-F238E27FC236}">
                <a16:creationId xmlns:a16="http://schemas.microsoft.com/office/drawing/2014/main" id="{63F791B7-9F55-4D67-BB22-9BDC70F1E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66" y="2651264"/>
            <a:ext cx="4961878" cy="32360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631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Physiological considerations</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2416029" y="2133600"/>
            <a:ext cx="9088583" cy="3777622"/>
          </a:xfrm>
        </p:spPr>
        <p:txBody>
          <a:bodyPr/>
          <a:lstStyle/>
          <a:p>
            <a:pPr marL="0" indent="0">
              <a:buNone/>
            </a:pPr>
            <a:r>
              <a:rPr lang="en-US" sz="3200" b="1" i="1" dirty="0">
                <a:solidFill>
                  <a:srgbClr val="FFFF00"/>
                </a:solidFill>
                <a:effectLst>
                  <a:outerShdw blurRad="38100" dist="38100" dir="2700000" algn="tl">
                    <a:srgbClr val="000000">
                      <a:alpha val="43137"/>
                    </a:srgbClr>
                  </a:outerShdw>
                </a:effectLst>
              </a:rPr>
              <a:t>Hagen-Poiseuille equation</a:t>
            </a:r>
            <a:endParaRPr lang="th-TH" sz="3200" b="1" i="1" dirty="0">
              <a:solidFill>
                <a:srgbClr val="FFFF00"/>
              </a:solidFill>
              <a:effectLst>
                <a:outerShdw blurRad="38100" dist="38100" dir="2700000" algn="tl">
                  <a:srgbClr val="000000">
                    <a:alpha val="43137"/>
                  </a:srgbClr>
                </a:outerShdw>
              </a:effectLst>
            </a:endParaRPr>
          </a:p>
          <a:p>
            <a:pPr marL="0" indent="0">
              <a:buNone/>
            </a:pPr>
            <a:endParaRPr lang="th-TH" dirty="0"/>
          </a:p>
          <a:p>
            <a:r>
              <a:rPr lang="en-US" sz="2400" i="1" dirty="0"/>
              <a:t>If the flow</a:t>
            </a:r>
            <a:r>
              <a:rPr lang="th-TH" sz="2400" i="1" dirty="0"/>
              <a:t> </a:t>
            </a:r>
            <a:r>
              <a:rPr lang="en-US" sz="2400" i="1" dirty="0"/>
              <a:t>in a vessel is </a:t>
            </a:r>
            <a:r>
              <a:rPr lang="en-US" sz="2400" b="1" i="1" dirty="0">
                <a:solidFill>
                  <a:srgbClr val="FFC000"/>
                </a:solidFill>
              </a:rPr>
              <a:t>laminar</a:t>
            </a:r>
            <a:r>
              <a:rPr lang="en-US" sz="2400" i="1" dirty="0"/>
              <a:t>, it varies directly with the pressure</a:t>
            </a:r>
            <a:r>
              <a:rPr lang="th-TH" sz="2400" i="1" dirty="0"/>
              <a:t> </a:t>
            </a:r>
            <a:r>
              <a:rPr lang="en-US" sz="2400" i="1" dirty="0"/>
              <a:t>difference between the two ends of the tube and the</a:t>
            </a:r>
            <a:r>
              <a:rPr lang="th-TH" sz="2400" i="1" dirty="0"/>
              <a:t> </a:t>
            </a:r>
            <a:r>
              <a:rPr lang="en-US" sz="2400" i="1" dirty="0"/>
              <a:t>fourth power of the radius, and is inversely related to the</a:t>
            </a:r>
            <a:r>
              <a:rPr lang="th-TH" sz="2400" i="1" dirty="0"/>
              <a:t> </a:t>
            </a:r>
            <a:r>
              <a:rPr lang="en-US" sz="2400" i="1" dirty="0"/>
              <a:t>length of the vessel and the coefficient of viscosity</a:t>
            </a:r>
          </a:p>
        </p:txBody>
      </p:sp>
      <p:sp>
        <p:nvSpPr>
          <p:cNvPr id="5" name="TextBox 4">
            <a:extLst>
              <a:ext uri="{FF2B5EF4-FFF2-40B4-BE49-F238E27FC236}">
                <a16:creationId xmlns:a16="http://schemas.microsoft.com/office/drawing/2014/main" id="{8252D16E-82DD-43EB-BEAE-D544CA7326CC}"/>
              </a:ext>
            </a:extLst>
          </p:cNvPr>
          <p:cNvSpPr txBox="1"/>
          <p:nvPr/>
        </p:nvSpPr>
        <p:spPr>
          <a:xfrm>
            <a:off x="4842138" y="6143672"/>
            <a:ext cx="7349862" cy="523220"/>
          </a:xfrm>
          <a:prstGeom prst="rect">
            <a:avLst/>
          </a:prstGeom>
          <a:noFill/>
        </p:spPr>
        <p:txBody>
          <a:bodyPr wrap="square" rtlCol="0">
            <a:spAutoFit/>
          </a:bodyPr>
          <a:lstStyle/>
          <a:p>
            <a:r>
              <a:rPr lang="en-US" sz="1400" dirty="0"/>
              <a:t>John Adams. </a:t>
            </a:r>
            <a:r>
              <a:rPr lang="en-US" sz="1400" dirty="0" err="1"/>
              <a:t>Anaesthesia</a:t>
            </a:r>
            <a:r>
              <a:rPr lang="en-US" sz="1400" dirty="0"/>
              <a:t> for microvascular free tissue transfer. British Journal of </a:t>
            </a:r>
            <a:r>
              <a:rPr lang="en-US" sz="1400" dirty="0" err="1"/>
              <a:t>Anaesthesia.Volume</a:t>
            </a:r>
            <a:r>
              <a:rPr lang="en-US" sz="1400" dirty="0"/>
              <a:t> 3 Number 2 2003</a:t>
            </a:r>
          </a:p>
        </p:txBody>
      </p:sp>
    </p:spTree>
    <p:extLst>
      <p:ext uri="{BB962C8B-B14F-4D97-AF65-F5344CB8AC3E}">
        <p14:creationId xmlns:p14="http://schemas.microsoft.com/office/powerpoint/2010/main" val="736775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Physiological considerations</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329549" y="2029752"/>
            <a:ext cx="9088583" cy="4689594"/>
          </a:xfrm>
        </p:spPr>
        <p:txBody>
          <a:bodyPr>
            <a:normAutofit/>
          </a:bodyPr>
          <a:lstStyle/>
          <a:p>
            <a:pPr marL="0" indent="0">
              <a:buNone/>
            </a:pPr>
            <a:r>
              <a:rPr lang="en-US" sz="3200" b="1" i="1" dirty="0">
                <a:solidFill>
                  <a:srgbClr val="FFFF00"/>
                </a:solidFill>
                <a:effectLst>
                  <a:outerShdw blurRad="38100" dist="38100" dir="2700000" algn="tl">
                    <a:srgbClr val="000000">
                      <a:alpha val="43137"/>
                    </a:srgbClr>
                  </a:outerShdw>
                </a:effectLst>
              </a:rPr>
              <a:t>Hagen-Poiseuille equation</a:t>
            </a:r>
            <a:endParaRPr lang="th-TH" sz="3200" b="1" i="1" dirty="0">
              <a:solidFill>
                <a:srgbClr val="FFFF00"/>
              </a:solidFill>
              <a:effectLst>
                <a:outerShdw blurRad="38100" dist="38100" dir="2700000" algn="tl">
                  <a:srgbClr val="000000">
                    <a:alpha val="43137"/>
                  </a:srgbClr>
                </a:outerShdw>
              </a:effectLst>
            </a:endParaRPr>
          </a:p>
          <a:p>
            <a:pPr marL="0" indent="0">
              <a:buNone/>
            </a:pPr>
            <a:endParaRPr lang="th-TH" sz="3200" b="1" dirty="0"/>
          </a:p>
          <a:p>
            <a:pPr marL="0" indent="0">
              <a:buNone/>
            </a:pPr>
            <a:r>
              <a:rPr lang="en-US" sz="3200" b="1" dirty="0"/>
              <a:t>Blood flow = ΔP </a:t>
            </a:r>
            <a:r>
              <a:rPr lang="en-US" sz="3200" b="1" dirty="0">
                <a:latin typeface="Angsana New" panose="02020603050405020304" pitchFamily="18" charset="-34"/>
                <a:cs typeface="Angsana New" panose="02020603050405020304" pitchFamily="18" charset="-34"/>
              </a:rPr>
              <a:t>π</a:t>
            </a:r>
            <a:r>
              <a:rPr lang="en-US" sz="3200" b="1" dirty="0"/>
              <a:t> r</a:t>
            </a:r>
            <a:r>
              <a:rPr lang="en-US" sz="3200" b="1" baseline="30000" dirty="0"/>
              <a:t>4</a:t>
            </a:r>
            <a:endParaRPr lang="th-TH" sz="3200" b="1" baseline="30000" dirty="0"/>
          </a:p>
          <a:p>
            <a:pPr marL="0" indent="0">
              <a:buNone/>
            </a:pPr>
            <a:r>
              <a:rPr lang="th-TH" sz="3200" b="1" dirty="0"/>
              <a:t>			</a:t>
            </a:r>
            <a:r>
              <a:rPr lang="en-US" sz="3200" b="1" dirty="0"/>
              <a:t>	</a:t>
            </a:r>
            <a:r>
              <a:rPr lang="th-TH" sz="3200" b="1" dirty="0"/>
              <a:t>		</a:t>
            </a:r>
            <a:r>
              <a:rPr lang="el-GR" sz="3200" b="1" dirty="0"/>
              <a:t>8 </a:t>
            </a:r>
            <a:r>
              <a:rPr lang="el-GR" sz="3200" b="1" dirty="0">
                <a:cs typeface="Angsana New" panose="02020603050405020304" pitchFamily="18" charset="-34"/>
              </a:rPr>
              <a:t>η</a:t>
            </a:r>
            <a:r>
              <a:rPr lang="el-GR" sz="3200" b="1" dirty="0"/>
              <a:t> </a:t>
            </a:r>
            <a:r>
              <a:rPr lang="en-US" sz="3200" b="1" dirty="0"/>
              <a:t>l</a:t>
            </a:r>
          </a:p>
          <a:p>
            <a:pPr marL="0" indent="0">
              <a:buNone/>
            </a:pPr>
            <a:endParaRPr lang="en-US" dirty="0"/>
          </a:p>
          <a:p>
            <a:pPr marL="0" indent="0">
              <a:buNone/>
            </a:pPr>
            <a:r>
              <a:rPr lang="en-US" dirty="0"/>
              <a:t>ΔP = pressure difference between two ends of a tube</a:t>
            </a:r>
          </a:p>
          <a:p>
            <a:pPr marL="0" indent="0">
              <a:buNone/>
            </a:pPr>
            <a:r>
              <a:rPr lang="en-US" dirty="0"/>
              <a:t>r = radius of the tube</a:t>
            </a:r>
          </a:p>
          <a:p>
            <a:pPr marL="0" indent="0">
              <a:buNone/>
            </a:pPr>
            <a:r>
              <a:rPr lang="en-US" dirty="0"/>
              <a:t>η = viscosity</a:t>
            </a:r>
          </a:p>
          <a:p>
            <a:pPr marL="0" indent="0">
              <a:buNone/>
            </a:pPr>
            <a:r>
              <a:rPr lang="en-US" dirty="0"/>
              <a:t>l = length of the tube</a:t>
            </a:r>
            <a:endParaRPr lang="th-TH" sz="3200" b="1" dirty="0"/>
          </a:p>
        </p:txBody>
      </p:sp>
      <p:cxnSp>
        <p:nvCxnSpPr>
          <p:cNvPr id="6" name="Straight Connector 5">
            <a:extLst>
              <a:ext uri="{FF2B5EF4-FFF2-40B4-BE49-F238E27FC236}">
                <a16:creationId xmlns:a16="http://schemas.microsoft.com/office/drawing/2014/main" id="{B4D9C709-B9DF-4E28-B996-577F9D7065B3}"/>
              </a:ext>
            </a:extLst>
          </p:cNvPr>
          <p:cNvCxnSpPr/>
          <p:nvPr/>
        </p:nvCxnSpPr>
        <p:spPr>
          <a:xfrm>
            <a:off x="2906798" y="3841263"/>
            <a:ext cx="14848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D2F2C57-EE7C-4632-B5EC-28E4159FCFA0}"/>
              </a:ext>
            </a:extLst>
          </p:cNvPr>
          <p:cNvSpPr/>
          <p:nvPr/>
        </p:nvSpPr>
        <p:spPr>
          <a:xfrm>
            <a:off x="113358" y="3089429"/>
            <a:ext cx="5433134" cy="140053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Hagen-Poiseuille equation">
            <a:extLst>
              <a:ext uri="{FF2B5EF4-FFF2-40B4-BE49-F238E27FC236}">
                <a16:creationId xmlns:a16="http://schemas.microsoft.com/office/drawing/2014/main" id="{2A5E2D5B-5FD6-4864-ADB1-86ECDAB29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519" y="1452069"/>
            <a:ext cx="5656123" cy="2922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43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Physiological considerations</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741326" y="2133600"/>
            <a:ext cx="9088583" cy="3777622"/>
          </a:xfrm>
        </p:spPr>
        <p:txBody>
          <a:bodyPr>
            <a:normAutofit/>
          </a:bodyPr>
          <a:lstStyle/>
          <a:p>
            <a:r>
              <a:rPr lang="en-US" sz="2800" b="1" dirty="0"/>
              <a:t>The systemic arterial pressure is the main determinant of the pressure gradient across the transplanted tissue</a:t>
            </a:r>
          </a:p>
          <a:p>
            <a:endParaRPr lang="en-US" sz="2800" b="1" dirty="0"/>
          </a:p>
          <a:p>
            <a:r>
              <a:rPr lang="en-US" sz="2800" b="1" dirty="0"/>
              <a:t>As flow is related to the fourth power of the radius, a small decrease in vessel cross-sectional area will result in a large fall in flow</a:t>
            </a:r>
          </a:p>
        </p:txBody>
      </p:sp>
    </p:spTree>
    <p:extLst>
      <p:ext uri="{BB962C8B-B14F-4D97-AF65-F5344CB8AC3E}">
        <p14:creationId xmlns:p14="http://schemas.microsoft.com/office/powerpoint/2010/main" val="1517575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Physiological considerations</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901124" y="2142478"/>
            <a:ext cx="9088583" cy="3777622"/>
          </a:xfrm>
        </p:spPr>
        <p:txBody>
          <a:bodyPr>
            <a:normAutofit/>
          </a:bodyPr>
          <a:lstStyle/>
          <a:p>
            <a:r>
              <a:rPr lang="en-US" sz="3200" b="1" dirty="0"/>
              <a:t>There is a non-linear relationship between blood viscosity and hematocrit</a:t>
            </a:r>
          </a:p>
          <a:p>
            <a:endParaRPr lang="en-US" sz="3200" b="1" dirty="0"/>
          </a:p>
          <a:p>
            <a:r>
              <a:rPr lang="en-US" sz="3200" b="1" dirty="0"/>
              <a:t>Viscosity rises steeply when the hematocrit exceeds 40%</a:t>
            </a:r>
          </a:p>
        </p:txBody>
      </p:sp>
      <p:sp>
        <p:nvSpPr>
          <p:cNvPr id="5" name="TextBox 4">
            <a:extLst>
              <a:ext uri="{FF2B5EF4-FFF2-40B4-BE49-F238E27FC236}">
                <a16:creationId xmlns:a16="http://schemas.microsoft.com/office/drawing/2014/main" id="{43005D95-4CA6-4310-B408-682B665F7116}"/>
              </a:ext>
            </a:extLst>
          </p:cNvPr>
          <p:cNvSpPr txBox="1"/>
          <p:nvPr/>
        </p:nvSpPr>
        <p:spPr>
          <a:xfrm>
            <a:off x="6755907" y="6191574"/>
            <a:ext cx="5600961" cy="523220"/>
          </a:xfrm>
          <a:prstGeom prst="rect">
            <a:avLst/>
          </a:prstGeom>
          <a:noFill/>
        </p:spPr>
        <p:txBody>
          <a:bodyPr wrap="square" rtlCol="0">
            <a:spAutoFit/>
          </a:bodyPr>
          <a:lstStyle/>
          <a:p>
            <a:r>
              <a:rPr lang="en-US" sz="1400" dirty="0"/>
              <a:t>Natalia </a:t>
            </a:r>
            <a:r>
              <a:rPr lang="en-US" sz="1400" dirty="0" err="1"/>
              <a:t>Hagau</a:t>
            </a:r>
            <a:r>
              <a:rPr lang="en-US" sz="1400" dirty="0"/>
              <a:t>. </a:t>
            </a:r>
            <a:r>
              <a:rPr lang="en-US" sz="1400" dirty="0" err="1"/>
              <a:t>ANnesthesia</a:t>
            </a:r>
            <a:r>
              <a:rPr lang="en-US" sz="1400" dirty="0"/>
              <a:t> for free vascularized tissue transfer. Wiley </a:t>
            </a:r>
            <a:r>
              <a:rPr lang="en-US" sz="1400" dirty="0" err="1"/>
              <a:t>InterScience</a:t>
            </a:r>
            <a:r>
              <a:rPr lang="en-US" sz="1400" dirty="0"/>
              <a:t> .22 October 2008</a:t>
            </a:r>
          </a:p>
        </p:txBody>
      </p:sp>
    </p:spTree>
    <p:extLst>
      <p:ext uri="{BB962C8B-B14F-4D97-AF65-F5344CB8AC3E}">
        <p14:creationId xmlns:p14="http://schemas.microsoft.com/office/powerpoint/2010/main" val="1927658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0DFE48-81E0-43AC-A680-B2B2BCC7B0A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31978" y="476482"/>
            <a:ext cx="5701684" cy="628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120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Physiological considerations</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767959" y="2133600"/>
            <a:ext cx="9088583" cy="3777622"/>
          </a:xfrm>
        </p:spPr>
        <p:txBody>
          <a:bodyPr>
            <a:normAutofit/>
          </a:bodyPr>
          <a:lstStyle/>
          <a:p>
            <a:r>
              <a:rPr lang="en-US" sz="2800" b="1" dirty="0"/>
              <a:t>Hemodilution increases blood flow but also decreases the oxygen carrying capacity of the blood</a:t>
            </a:r>
          </a:p>
          <a:p>
            <a:endParaRPr lang="en-US" sz="2800" b="1" dirty="0"/>
          </a:p>
          <a:p>
            <a:r>
              <a:rPr lang="en-US" sz="2800" b="1" dirty="0">
                <a:solidFill>
                  <a:srgbClr val="FFFF00"/>
                </a:solidFill>
              </a:rPr>
              <a:t>A hematocrit of approximately 30% is thought to give the best balance between blood viscosity and oxygen content for oxygen transport to the tissues</a:t>
            </a:r>
          </a:p>
        </p:txBody>
      </p:sp>
      <p:sp>
        <p:nvSpPr>
          <p:cNvPr id="5" name="TextBox 4">
            <a:extLst>
              <a:ext uri="{FF2B5EF4-FFF2-40B4-BE49-F238E27FC236}">
                <a16:creationId xmlns:a16="http://schemas.microsoft.com/office/drawing/2014/main" id="{126928DB-9567-4839-B690-5ACD645E231B}"/>
              </a:ext>
            </a:extLst>
          </p:cNvPr>
          <p:cNvSpPr txBox="1"/>
          <p:nvPr/>
        </p:nvSpPr>
        <p:spPr>
          <a:xfrm>
            <a:off x="6755907" y="6191574"/>
            <a:ext cx="5600961" cy="523220"/>
          </a:xfrm>
          <a:prstGeom prst="rect">
            <a:avLst/>
          </a:prstGeom>
          <a:noFill/>
        </p:spPr>
        <p:txBody>
          <a:bodyPr wrap="square" rtlCol="0">
            <a:spAutoFit/>
          </a:bodyPr>
          <a:lstStyle/>
          <a:p>
            <a:r>
              <a:rPr lang="en-US" sz="1400" dirty="0"/>
              <a:t>Natalia </a:t>
            </a:r>
            <a:r>
              <a:rPr lang="en-US" sz="1400" dirty="0" err="1"/>
              <a:t>Hagau</a:t>
            </a:r>
            <a:r>
              <a:rPr lang="en-US" sz="1400" dirty="0"/>
              <a:t>. Anesthesia for free vascularized tissue transfer. Wiley </a:t>
            </a:r>
            <a:r>
              <a:rPr lang="en-US" sz="1400" dirty="0" err="1"/>
              <a:t>InterScience</a:t>
            </a:r>
            <a:r>
              <a:rPr lang="en-US" sz="1400" dirty="0"/>
              <a:t> .22 October 2008</a:t>
            </a:r>
          </a:p>
        </p:txBody>
      </p:sp>
    </p:spTree>
    <p:extLst>
      <p:ext uri="{BB962C8B-B14F-4D97-AF65-F5344CB8AC3E}">
        <p14:creationId xmlns:p14="http://schemas.microsoft.com/office/powerpoint/2010/main" val="278935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183C-CDC5-44C9-8FBA-D4CD7CCB1B7F}"/>
              </a:ext>
            </a:extLst>
          </p:cNvPr>
          <p:cNvSpPr>
            <a:spLocks noGrp="1"/>
          </p:cNvSpPr>
          <p:nvPr>
            <p:ph type="title"/>
          </p:nvPr>
        </p:nvSpPr>
        <p:spPr/>
        <p:txBody>
          <a:bodyPr/>
          <a:lstStyle/>
          <a:p>
            <a:r>
              <a:rPr lang="en-US" b="1" dirty="0"/>
              <a:t>Physiological considerations</a:t>
            </a:r>
            <a:endParaRPr lang="en-US" dirty="0"/>
          </a:p>
        </p:txBody>
      </p:sp>
      <p:sp>
        <p:nvSpPr>
          <p:cNvPr id="3" name="Content Placeholder 2">
            <a:extLst>
              <a:ext uri="{FF2B5EF4-FFF2-40B4-BE49-F238E27FC236}">
                <a16:creationId xmlns:a16="http://schemas.microsoft.com/office/drawing/2014/main" id="{4C171251-84EE-4CD2-9DA0-DA97D6BEE221}"/>
              </a:ext>
            </a:extLst>
          </p:cNvPr>
          <p:cNvSpPr>
            <a:spLocks noGrp="1"/>
          </p:cNvSpPr>
          <p:nvPr>
            <p:ph idx="1"/>
          </p:nvPr>
        </p:nvSpPr>
        <p:spPr/>
        <p:txBody>
          <a:bodyPr>
            <a:normAutofit/>
          </a:bodyPr>
          <a:lstStyle/>
          <a:p>
            <a:r>
              <a:rPr lang="en-US" sz="2800" b="1" dirty="0"/>
              <a:t>During hypovolemia, maintaining the hematocrit of around 30%, through the </a:t>
            </a:r>
            <a:r>
              <a:rPr lang="en-US" sz="2800" b="1" dirty="0" err="1"/>
              <a:t>transfusionof</a:t>
            </a:r>
            <a:r>
              <a:rPr lang="en-US" sz="2800" b="1" dirty="0"/>
              <a:t> red blood cells, will maintain the blood viscosity</a:t>
            </a:r>
          </a:p>
          <a:p>
            <a:r>
              <a:rPr lang="en-US" sz="2800" b="1" dirty="0"/>
              <a:t>between 3.5 and 4 </a:t>
            </a:r>
            <a:r>
              <a:rPr lang="en-US" sz="2800" b="1" dirty="0" err="1"/>
              <a:t>cP</a:t>
            </a:r>
            <a:r>
              <a:rPr lang="en-US" sz="2800" b="1" dirty="0"/>
              <a:t> (physiological value 4.5 </a:t>
            </a:r>
            <a:r>
              <a:rPr lang="en-US" sz="2800" b="1" dirty="0" err="1"/>
              <a:t>cP</a:t>
            </a:r>
            <a:r>
              <a:rPr lang="en-US" sz="2800" b="1" dirty="0"/>
              <a:t>)</a:t>
            </a:r>
          </a:p>
        </p:txBody>
      </p:sp>
    </p:spTree>
    <p:extLst>
      <p:ext uri="{BB962C8B-B14F-4D97-AF65-F5344CB8AC3E}">
        <p14:creationId xmlns:p14="http://schemas.microsoft.com/office/powerpoint/2010/main" val="2029755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4162-E9CE-459C-AD17-9E7E10C5C06E}"/>
              </a:ext>
            </a:extLst>
          </p:cNvPr>
          <p:cNvSpPr>
            <a:spLocks noGrp="1"/>
          </p:cNvSpPr>
          <p:nvPr>
            <p:ph type="title"/>
          </p:nvPr>
        </p:nvSpPr>
        <p:spPr/>
        <p:txBody>
          <a:bodyPr/>
          <a:lstStyle/>
          <a:p>
            <a:r>
              <a:rPr lang="en-US" b="1" dirty="0"/>
              <a:t>Physiological considerations</a:t>
            </a:r>
            <a:endParaRPr lang="en-US" dirty="0"/>
          </a:p>
        </p:txBody>
      </p:sp>
      <p:pic>
        <p:nvPicPr>
          <p:cNvPr id="4" name="Picture 3">
            <a:extLst>
              <a:ext uri="{FF2B5EF4-FFF2-40B4-BE49-F238E27FC236}">
                <a16:creationId xmlns:a16="http://schemas.microsoft.com/office/drawing/2014/main" id="{B39DD503-3DEE-4600-9AFD-4949F80F7C36}"/>
              </a:ext>
            </a:extLst>
          </p:cNvPr>
          <p:cNvPicPr>
            <a:picLocks noChangeAspect="1"/>
          </p:cNvPicPr>
          <p:nvPr/>
        </p:nvPicPr>
        <p:blipFill rotWithShape="1">
          <a:blip r:embed="rId3"/>
          <a:srcRect l="5299" t="18608" r="55437" b="50000"/>
          <a:stretch/>
        </p:blipFill>
        <p:spPr>
          <a:xfrm>
            <a:off x="1276425" y="1491449"/>
            <a:ext cx="9870143" cy="2219417"/>
          </a:xfrm>
          <a:prstGeom prst="rect">
            <a:avLst/>
          </a:prstGeom>
        </p:spPr>
      </p:pic>
      <p:sp>
        <p:nvSpPr>
          <p:cNvPr id="5" name="Rectangle 4">
            <a:extLst>
              <a:ext uri="{FF2B5EF4-FFF2-40B4-BE49-F238E27FC236}">
                <a16:creationId xmlns:a16="http://schemas.microsoft.com/office/drawing/2014/main" id="{1E2581F8-0776-495A-83BC-0001D92EB0AB}"/>
              </a:ext>
            </a:extLst>
          </p:cNvPr>
          <p:cNvSpPr/>
          <p:nvPr/>
        </p:nvSpPr>
        <p:spPr>
          <a:xfrm>
            <a:off x="1464815" y="4124975"/>
            <a:ext cx="8993080"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2400" b="1" dirty="0"/>
              <a:t>Increased mean arterial pressure and shear stress-dependent release of endothelium-derived relaxing factor are possible mechanisms that improved arteriolar and venular blood flow</a:t>
            </a:r>
          </a:p>
        </p:txBody>
      </p:sp>
    </p:spTree>
    <p:extLst>
      <p:ext uri="{BB962C8B-B14F-4D97-AF65-F5344CB8AC3E}">
        <p14:creationId xmlns:p14="http://schemas.microsoft.com/office/powerpoint/2010/main" val="957605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488F39-A80B-4DB7-A9F5-9A8D7FA496E9}"/>
              </a:ext>
            </a:extLst>
          </p:cNvPr>
          <p:cNvPicPr>
            <a:picLocks noChangeAspect="1"/>
          </p:cNvPicPr>
          <p:nvPr/>
        </p:nvPicPr>
        <p:blipFill rotWithShape="1">
          <a:blip r:embed="rId2"/>
          <a:srcRect l="10871" t="20703" r="58371" b="42600"/>
          <a:stretch/>
        </p:blipFill>
        <p:spPr>
          <a:xfrm>
            <a:off x="687388" y="1487127"/>
            <a:ext cx="10948613" cy="3674033"/>
          </a:xfrm>
          <a:prstGeom prst="rect">
            <a:avLst/>
          </a:prstGeom>
        </p:spPr>
      </p:pic>
      <p:sp>
        <p:nvSpPr>
          <p:cNvPr id="8" name="TextBox 7">
            <a:extLst>
              <a:ext uri="{FF2B5EF4-FFF2-40B4-BE49-F238E27FC236}">
                <a16:creationId xmlns:a16="http://schemas.microsoft.com/office/drawing/2014/main" id="{2802211C-E147-4FE7-9A69-AF1A457DC39C}"/>
              </a:ext>
            </a:extLst>
          </p:cNvPr>
          <p:cNvSpPr txBox="1"/>
          <p:nvPr/>
        </p:nvSpPr>
        <p:spPr>
          <a:xfrm>
            <a:off x="4842138" y="6143672"/>
            <a:ext cx="7349862" cy="523220"/>
          </a:xfrm>
          <a:prstGeom prst="rect">
            <a:avLst/>
          </a:prstGeom>
          <a:noFill/>
        </p:spPr>
        <p:txBody>
          <a:bodyPr wrap="square" rtlCol="0">
            <a:spAutoFit/>
          </a:bodyPr>
          <a:lstStyle/>
          <a:p>
            <a:r>
              <a:rPr lang="en-US" sz="1400" dirty="0"/>
              <a:t>John Adams. </a:t>
            </a:r>
            <a:r>
              <a:rPr lang="en-US" sz="1400" dirty="0" err="1"/>
              <a:t>Anaesthesia</a:t>
            </a:r>
            <a:r>
              <a:rPr lang="en-US" sz="1400" dirty="0"/>
              <a:t> for microvascular free tissue transfer. British Journal of </a:t>
            </a:r>
            <a:r>
              <a:rPr lang="en-US" sz="1400" dirty="0" err="1"/>
              <a:t>Anaesthesia.Volume</a:t>
            </a:r>
            <a:r>
              <a:rPr lang="en-US" sz="1400" dirty="0"/>
              <a:t> 3 Number 2 2003</a:t>
            </a:r>
          </a:p>
        </p:txBody>
      </p:sp>
    </p:spTree>
    <p:extLst>
      <p:ext uri="{BB962C8B-B14F-4D97-AF65-F5344CB8AC3E}">
        <p14:creationId xmlns:p14="http://schemas.microsoft.com/office/powerpoint/2010/main" val="1891835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Outline</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2416029" y="2133600"/>
            <a:ext cx="9088583" cy="3777622"/>
          </a:xfrm>
        </p:spPr>
        <p:txBody>
          <a:bodyPr>
            <a:normAutofit/>
          </a:bodyPr>
          <a:lstStyle/>
          <a:p>
            <a:pPr>
              <a:buClr>
                <a:schemeClr val="accent1"/>
              </a:buClr>
            </a:pPr>
            <a:r>
              <a:rPr lang="en-US" sz="3200" b="1" dirty="0"/>
              <a:t>Introduction</a:t>
            </a:r>
            <a:endParaRPr lang="th-TH" sz="3200" b="1" dirty="0"/>
          </a:p>
          <a:p>
            <a:pPr>
              <a:buClr>
                <a:schemeClr val="accent1"/>
              </a:buClr>
            </a:pPr>
            <a:r>
              <a:rPr lang="en-US" sz="3200" b="1" dirty="0"/>
              <a:t>Physiological considerations</a:t>
            </a:r>
            <a:endParaRPr lang="th-TH" sz="3200" b="1" dirty="0"/>
          </a:p>
          <a:p>
            <a:pPr>
              <a:buClr>
                <a:schemeClr val="accent1"/>
              </a:buClr>
            </a:pPr>
            <a:r>
              <a:rPr lang="en-US" sz="3200" b="1" dirty="0"/>
              <a:t>Pre-operative assessment</a:t>
            </a:r>
            <a:endParaRPr lang="th-TH" sz="3200" b="1" dirty="0"/>
          </a:p>
          <a:p>
            <a:pPr>
              <a:buClr>
                <a:schemeClr val="accent1"/>
              </a:buClr>
            </a:pPr>
            <a:r>
              <a:rPr lang="en-US" sz="3200" b="1" dirty="0"/>
              <a:t>Intraoperative anesthetic management</a:t>
            </a:r>
            <a:endParaRPr lang="th-TH" sz="3200" b="1" dirty="0"/>
          </a:p>
          <a:p>
            <a:pPr>
              <a:buClr>
                <a:schemeClr val="accent1"/>
              </a:buClr>
            </a:pPr>
            <a:r>
              <a:rPr lang="en-US" sz="3200" b="1" dirty="0"/>
              <a:t>Postoperative anesthetic management</a:t>
            </a:r>
            <a:endParaRPr lang="en-US" sz="3200" dirty="0"/>
          </a:p>
        </p:txBody>
      </p:sp>
    </p:spTree>
    <p:extLst>
      <p:ext uri="{BB962C8B-B14F-4D97-AF65-F5344CB8AC3E}">
        <p14:creationId xmlns:p14="http://schemas.microsoft.com/office/powerpoint/2010/main" val="3847885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6810-BDBC-492C-82A6-5CEB57BC68DE}"/>
              </a:ext>
            </a:extLst>
          </p:cNvPr>
          <p:cNvSpPr>
            <a:spLocks noGrp="1"/>
          </p:cNvSpPr>
          <p:nvPr>
            <p:ph type="title"/>
          </p:nvPr>
        </p:nvSpPr>
        <p:spPr>
          <a:xfrm>
            <a:off x="1154956" y="2861733"/>
            <a:ext cx="9702434" cy="1915647"/>
          </a:xfrm>
        </p:spPr>
        <p:txBody>
          <a:bodyPr/>
          <a:lstStyle/>
          <a:p>
            <a:r>
              <a:rPr lang="en-US" sz="6000" b="1" dirty="0">
                <a:solidFill>
                  <a:schemeClr val="tx1"/>
                </a:solidFill>
              </a:rPr>
              <a:t>Pre-operative assessment</a:t>
            </a:r>
            <a:endParaRPr lang="en-US" sz="6000" dirty="0">
              <a:solidFill>
                <a:schemeClr val="tx1"/>
              </a:solidFill>
            </a:endParaRPr>
          </a:p>
        </p:txBody>
      </p:sp>
      <p:sp>
        <p:nvSpPr>
          <p:cNvPr id="3" name="Text Placeholder 2">
            <a:extLst>
              <a:ext uri="{FF2B5EF4-FFF2-40B4-BE49-F238E27FC236}">
                <a16:creationId xmlns:a16="http://schemas.microsoft.com/office/drawing/2014/main" id="{ED9813F0-E193-42DC-BC5C-C18ABC33B25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6437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CC8C-78E4-4AFF-861D-6A43B44FD7C4}"/>
              </a:ext>
            </a:extLst>
          </p:cNvPr>
          <p:cNvSpPr>
            <a:spLocks noGrp="1"/>
          </p:cNvSpPr>
          <p:nvPr>
            <p:ph type="title"/>
          </p:nvPr>
        </p:nvSpPr>
        <p:spPr/>
        <p:txBody>
          <a:bodyPr/>
          <a:lstStyle/>
          <a:p>
            <a:r>
              <a:rPr lang="en-US" b="1" dirty="0"/>
              <a:t>Pre-operative assessment</a:t>
            </a:r>
            <a:endParaRPr lang="en-US" dirty="0"/>
          </a:p>
        </p:txBody>
      </p:sp>
      <p:sp>
        <p:nvSpPr>
          <p:cNvPr id="3" name="Content Placeholder 2">
            <a:extLst>
              <a:ext uri="{FF2B5EF4-FFF2-40B4-BE49-F238E27FC236}">
                <a16:creationId xmlns:a16="http://schemas.microsoft.com/office/drawing/2014/main" id="{7367BE47-A477-4643-B811-F9F882D81D6E}"/>
              </a:ext>
            </a:extLst>
          </p:cNvPr>
          <p:cNvSpPr>
            <a:spLocks noGrp="1"/>
          </p:cNvSpPr>
          <p:nvPr>
            <p:ph idx="1"/>
          </p:nvPr>
        </p:nvSpPr>
        <p:spPr>
          <a:xfrm>
            <a:off x="1103311" y="2052918"/>
            <a:ext cx="10153573" cy="4195481"/>
          </a:xfrm>
        </p:spPr>
        <p:txBody>
          <a:bodyPr>
            <a:normAutofit/>
          </a:bodyPr>
          <a:lstStyle/>
          <a:p>
            <a:endParaRPr lang="th-TH" sz="2800" b="1" dirty="0"/>
          </a:p>
          <a:p>
            <a:r>
              <a:rPr lang="en-US" sz="2800" b="1" dirty="0"/>
              <a:t>In microvascular surgery, the anesthetic plan</a:t>
            </a:r>
            <a:r>
              <a:rPr lang="th-TH" sz="2800" b="1" dirty="0"/>
              <a:t> </a:t>
            </a:r>
            <a:r>
              <a:rPr lang="en-US" sz="2800" b="1" dirty="0">
                <a:solidFill>
                  <a:srgbClr val="FFFF00"/>
                </a:solidFill>
              </a:rPr>
              <a:t>depends on comorbidities and on the basic goal of maintaining</a:t>
            </a:r>
            <a:r>
              <a:rPr lang="th-TH" sz="2800" b="1" dirty="0">
                <a:solidFill>
                  <a:srgbClr val="FFFF00"/>
                </a:solidFill>
              </a:rPr>
              <a:t> </a:t>
            </a:r>
            <a:r>
              <a:rPr lang="en-US" sz="2800" b="1" dirty="0">
                <a:solidFill>
                  <a:srgbClr val="FFFF00"/>
                </a:solidFill>
              </a:rPr>
              <a:t>an optimal blood flow for the vascularized free</a:t>
            </a:r>
            <a:r>
              <a:rPr lang="th-TH" sz="2800" b="1" dirty="0">
                <a:solidFill>
                  <a:srgbClr val="FFFF00"/>
                </a:solidFill>
              </a:rPr>
              <a:t> </a:t>
            </a:r>
            <a:r>
              <a:rPr lang="en-US" sz="2800" b="1" dirty="0">
                <a:solidFill>
                  <a:srgbClr val="FFFF00"/>
                </a:solidFill>
              </a:rPr>
              <a:t>flap</a:t>
            </a:r>
            <a:endParaRPr lang="th-TH" sz="2800" b="1" dirty="0">
              <a:solidFill>
                <a:srgbClr val="FFFF00"/>
              </a:solidFill>
            </a:endParaRPr>
          </a:p>
          <a:p>
            <a:endParaRPr lang="th-TH" sz="3200" b="1" dirty="0"/>
          </a:p>
          <a:p>
            <a:endParaRPr lang="th-TH" sz="2400" dirty="0"/>
          </a:p>
        </p:txBody>
      </p:sp>
      <p:sp>
        <p:nvSpPr>
          <p:cNvPr id="5" name="TextBox 4">
            <a:extLst>
              <a:ext uri="{FF2B5EF4-FFF2-40B4-BE49-F238E27FC236}">
                <a16:creationId xmlns:a16="http://schemas.microsoft.com/office/drawing/2014/main" id="{6C3D9C0A-A595-4458-9FBB-1F5070CD7F4A}"/>
              </a:ext>
            </a:extLst>
          </p:cNvPr>
          <p:cNvSpPr txBox="1"/>
          <p:nvPr/>
        </p:nvSpPr>
        <p:spPr>
          <a:xfrm>
            <a:off x="6755907" y="6191574"/>
            <a:ext cx="5600961" cy="523220"/>
          </a:xfrm>
          <a:prstGeom prst="rect">
            <a:avLst/>
          </a:prstGeom>
          <a:noFill/>
        </p:spPr>
        <p:txBody>
          <a:bodyPr wrap="square" rtlCol="0">
            <a:spAutoFit/>
          </a:bodyPr>
          <a:lstStyle/>
          <a:p>
            <a:r>
              <a:rPr lang="en-US" sz="1400" dirty="0"/>
              <a:t>Natalia </a:t>
            </a:r>
            <a:r>
              <a:rPr lang="en-US" sz="1400" dirty="0" err="1"/>
              <a:t>Hagau</a:t>
            </a:r>
            <a:r>
              <a:rPr lang="en-US" sz="1400" dirty="0"/>
              <a:t>. Anesthesia for free vascularized tissue transfer. Wiley </a:t>
            </a:r>
            <a:r>
              <a:rPr lang="en-US" sz="1400" dirty="0" err="1"/>
              <a:t>InterScience</a:t>
            </a:r>
            <a:r>
              <a:rPr lang="en-US" sz="1400" dirty="0"/>
              <a:t> .22 October 2008</a:t>
            </a:r>
          </a:p>
        </p:txBody>
      </p:sp>
    </p:spTree>
    <p:extLst>
      <p:ext uri="{BB962C8B-B14F-4D97-AF65-F5344CB8AC3E}">
        <p14:creationId xmlns:p14="http://schemas.microsoft.com/office/powerpoint/2010/main" val="911231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CC8C-78E4-4AFF-861D-6A43B44FD7C4}"/>
              </a:ext>
            </a:extLst>
          </p:cNvPr>
          <p:cNvSpPr>
            <a:spLocks noGrp="1"/>
          </p:cNvSpPr>
          <p:nvPr>
            <p:ph type="title"/>
          </p:nvPr>
        </p:nvSpPr>
        <p:spPr/>
        <p:txBody>
          <a:bodyPr/>
          <a:lstStyle/>
          <a:p>
            <a:r>
              <a:rPr lang="en-US" b="1" dirty="0"/>
              <a:t>Pre-operative assessment</a:t>
            </a:r>
            <a:endParaRPr lang="en-US" dirty="0"/>
          </a:p>
        </p:txBody>
      </p:sp>
      <p:sp>
        <p:nvSpPr>
          <p:cNvPr id="3" name="Content Placeholder 2">
            <a:extLst>
              <a:ext uri="{FF2B5EF4-FFF2-40B4-BE49-F238E27FC236}">
                <a16:creationId xmlns:a16="http://schemas.microsoft.com/office/drawing/2014/main" id="{7367BE47-A477-4643-B811-F9F882D81D6E}"/>
              </a:ext>
            </a:extLst>
          </p:cNvPr>
          <p:cNvSpPr>
            <a:spLocks noGrp="1"/>
          </p:cNvSpPr>
          <p:nvPr>
            <p:ph idx="1"/>
          </p:nvPr>
        </p:nvSpPr>
        <p:spPr>
          <a:xfrm>
            <a:off x="1103312" y="1331259"/>
            <a:ext cx="8946541" cy="4195481"/>
          </a:xfrm>
        </p:spPr>
        <p:txBody>
          <a:bodyPr>
            <a:normAutofit/>
          </a:bodyPr>
          <a:lstStyle/>
          <a:p>
            <a:endParaRPr lang="th-TH" dirty="0"/>
          </a:p>
          <a:p>
            <a:endParaRPr lang="th-TH" sz="2800" b="1" dirty="0"/>
          </a:p>
          <a:p>
            <a:r>
              <a:rPr lang="en-US" sz="2800" b="1" dirty="0"/>
              <a:t>it is important to determine whether the patient will be able to tolerate the planned surgery procedure in accordance with the comorbidities</a:t>
            </a:r>
          </a:p>
        </p:txBody>
      </p:sp>
      <p:sp>
        <p:nvSpPr>
          <p:cNvPr id="5" name="TextBox 4">
            <a:extLst>
              <a:ext uri="{FF2B5EF4-FFF2-40B4-BE49-F238E27FC236}">
                <a16:creationId xmlns:a16="http://schemas.microsoft.com/office/drawing/2014/main" id="{6C3D9C0A-A595-4458-9FBB-1F5070CD7F4A}"/>
              </a:ext>
            </a:extLst>
          </p:cNvPr>
          <p:cNvSpPr txBox="1"/>
          <p:nvPr/>
        </p:nvSpPr>
        <p:spPr>
          <a:xfrm>
            <a:off x="6755907" y="6191574"/>
            <a:ext cx="5600961" cy="523220"/>
          </a:xfrm>
          <a:prstGeom prst="rect">
            <a:avLst/>
          </a:prstGeom>
          <a:noFill/>
        </p:spPr>
        <p:txBody>
          <a:bodyPr wrap="square" rtlCol="0">
            <a:spAutoFit/>
          </a:bodyPr>
          <a:lstStyle/>
          <a:p>
            <a:r>
              <a:rPr lang="en-US" sz="1400" dirty="0"/>
              <a:t>Natalia </a:t>
            </a:r>
            <a:r>
              <a:rPr lang="en-US" sz="1400" dirty="0" err="1"/>
              <a:t>Hagau</a:t>
            </a:r>
            <a:r>
              <a:rPr lang="en-US" sz="1400" dirty="0"/>
              <a:t>. Anesthesia for free vascularized tissue transfer. Wiley </a:t>
            </a:r>
            <a:r>
              <a:rPr lang="en-US" sz="1400" dirty="0" err="1"/>
              <a:t>InterScience</a:t>
            </a:r>
            <a:r>
              <a:rPr lang="en-US" sz="1400" dirty="0"/>
              <a:t> .22 October 2008</a:t>
            </a:r>
          </a:p>
        </p:txBody>
      </p:sp>
    </p:spTree>
    <p:extLst>
      <p:ext uri="{BB962C8B-B14F-4D97-AF65-F5344CB8AC3E}">
        <p14:creationId xmlns:p14="http://schemas.microsoft.com/office/powerpoint/2010/main" val="2138787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Pre-operative assessment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646111" y="1973802"/>
            <a:ext cx="9088583" cy="3777622"/>
          </a:xfrm>
        </p:spPr>
        <p:txBody>
          <a:bodyPr>
            <a:normAutofit/>
          </a:bodyPr>
          <a:lstStyle/>
          <a:p>
            <a:r>
              <a:rPr lang="en-US" sz="3200" b="1" dirty="0">
                <a:solidFill>
                  <a:srgbClr val="FFFF00"/>
                </a:solidFill>
              </a:rPr>
              <a:t>Chronological old age in itself is not a contraindication to free flap surgery </a:t>
            </a:r>
            <a:endParaRPr lang="en-US" sz="3200" b="1" dirty="0"/>
          </a:p>
        </p:txBody>
      </p:sp>
      <p:sp>
        <p:nvSpPr>
          <p:cNvPr id="5" name="TextBox 4">
            <a:extLst>
              <a:ext uri="{FF2B5EF4-FFF2-40B4-BE49-F238E27FC236}">
                <a16:creationId xmlns:a16="http://schemas.microsoft.com/office/drawing/2014/main" id="{F2758580-4CF6-40CC-9C6C-E35E5094EE2B}"/>
              </a:ext>
            </a:extLst>
          </p:cNvPr>
          <p:cNvSpPr txBox="1"/>
          <p:nvPr/>
        </p:nvSpPr>
        <p:spPr>
          <a:xfrm>
            <a:off x="4842138" y="6143672"/>
            <a:ext cx="7349862" cy="523220"/>
          </a:xfrm>
          <a:prstGeom prst="rect">
            <a:avLst/>
          </a:prstGeom>
          <a:noFill/>
        </p:spPr>
        <p:txBody>
          <a:bodyPr wrap="square" rtlCol="0">
            <a:spAutoFit/>
          </a:bodyPr>
          <a:lstStyle/>
          <a:p>
            <a:r>
              <a:rPr lang="en-US" sz="1400" dirty="0"/>
              <a:t>John Adams. </a:t>
            </a:r>
            <a:r>
              <a:rPr lang="en-US" sz="1400" dirty="0" err="1"/>
              <a:t>Anaesthesia</a:t>
            </a:r>
            <a:r>
              <a:rPr lang="en-US" sz="1400" dirty="0"/>
              <a:t> for microvascular free tissue transfer. British Journal of </a:t>
            </a:r>
            <a:r>
              <a:rPr lang="en-US" sz="1400" dirty="0" err="1"/>
              <a:t>Anaesthesia.Volume</a:t>
            </a:r>
            <a:r>
              <a:rPr lang="en-US" sz="1400" dirty="0"/>
              <a:t> 3 Number 2 2003</a:t>
            </a:r>
          </a:p>
        </p:txBody>
      </p:sp>
    </p:spTree>
    <p:extLst>
      <p:ext uri="{BB962C8B-B14F-4D97-AF65-F5344CB8AC3E}">
        <p14:creationId xmlns:p14="http://schemas.microsoft.com/office/powerpoint/2010/main" val="3912598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F06DB-0DCF-45F9-B46D-224DF468BE94}"/>
              </a:ext>
            </a:extLst>
          </p:cNvPr>
          <p:cNvSpPr>
            <a:spLocks noGrp="1"/>
          </p:cNvSpPr>
          <p:nvPr>
            <p:ph type="title"/>
          </p:nvPr>
        </p:nvSpPr>
        <p:spPr/>
        <p:txBody>
          <a:bodyPr/>
          <a:lstStyle/>
          <a:p>
            <a:r>
              <a:rPr lang="en-US" b="1" dirty="0"/>
              <a:t>Pre-operative assessment</a:t>
            </a:r>
            <a:endParaRPr lang="en-US" dirty="0"/>
          </a:p>
        </p:txBody>
      </p:sp>
      <p:pic>
        <p:nvPicPr>
          <p:cNvPr id="5" name="Picture 4">
            <a:extLst>
              <a:ext uri="{FF2B5EF4-FFF2-40B4-BE49-F238E27FC236}">
                <a16:creationId xmlns:a16="http://schemas.microsoft.com/office/drawing/2014/main" id="{A74469B3-96D4-4F04-9904-3B28A6F2184E}"/>
              </a:ext>
            </a:extLst>
          </p:cNvPr>
          <p:cNvPicPr>
            <a:picLocks noChangeAspect="1"/>
          </p:cNvPicPr>
          <p:nvPr/>
        </p:nvPicPr>
        <p:blipFill rotWithShape="1">
          <a:blip r:embed="rId3"/>
          <a:srcRect l="12524" t="38026" r="53180" b="32201"/>
          <a:stretch/>
        </p:blipFill>
        <p:spPr>
          <a:xfrm>
            <a:off x="1578007" y="1557748"/>
            <a:ext cx="8471846" cy="2068497"/>
          </a:xfrm>
          <a:prstGeom prst="rect">
            <a:avLst/>
          </a:prstGeom>
        </p:spPr>
      </p:pic>
      <p:pic>
        <p:nvPicPr>
          <p:cNvPr id="6" name="Picture 5">
            <a:extLst>
              <a:ext uri="{FF2B5EF4-FFF2-40B4-BE49-F238E27FC236}">
                <a16:creationId xmlns:a16="http://schemas.microsoft.com/office/drawing/2014/main" id="{4CDAE9CC-7AF7-4551-AC87-BDB302C31190}"/>
              </a:ext>
            </a:extLst>
          </p:cNvPr>
          <p:cNvPicPr>
            <a:picLocks noChangeAspect="1"/>
          </p:cNvPicPr>
          <p:nvPr/>
        </p:nvPicPr>
        <p:blipFill rotWithShape="1">
          <a:blip r:embed="rId4"/>
          <a:srcRect l="12161" t="22751" r="52815" b="42039"/>
          <a:stretch/>
        </p:blipFill>
        <p:spPr>
          <a:xfrm>
            <a:off x="1578007" y="3915052"/>
            <a:ext cx="7910499" cy="2236650"/>
          </a:xfrm>
          <a:prstGeom prst="rect">
            <a:avLst/>
          </a:prstGeom>
        </p:spPr>
      </p:pic>
      <p:sp>
        <p:nvSpPr>
          <p:cNvPr id="3" name="Content Placeholder 2">
            <a:extLst>
              <a:ext uri="{FF2B5EF4-FFF2-40B4-BE49-F238E27FC236}">
                <a16:creationId xmlns:a16="http://schemas.microsoft.com/office/drawing/2014/main" id="{547DBB22-16E0-4A57-BA9D-0C8D75B2DFE8}"/>
              </a:ext>
            </a:extLst>
          </p:cNvPr>
          <p:cNvSpPr>
            <a:spLocks noGrp="1"/>
          </p:cNvSpPr>
          <p:nvPr>
            <p:ph idx="1"/>
          </p:nvPr>
        </p:nvSpPr>
        <p:spPr>
          <a:xfrm>
            <a:off x="769609" y="3083424"/>
            <a:ext cx="10088641" cy="1400530"/>
          </a:xfrm>
          <a:ln w="76200"/>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b="1" dirty="0"/>
              <a:t>The age itself should not be considered a barrier to free flap transfer</a:t>
            </a:r>
          </a:p>
          <a:p>
            <a:endParaRPr lang="en-US" sz="2800" b="1" dirty="0"/>
          </a:p>
          <a:p>
            <a:endParaRPr lang="th-TH" sz="2800" b="1" dirty="0"/>
          </a:p>
        </p:txBody>
      </p:sp>
    </p:spTree>
    <p:extLst>
      <p:ext uri="{BB962C8B-B14F-4D97-AF65-F5344CB8AC3E}">
        <p14:creationId xmlns:p14="http://schemas.microsoft.com/office/powerpoint/2010/main" val="64550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Pre-operative assessment</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075501" y="1891717"/>
            <a:ext cx="9088583" cy="4391487"/>
          </a:xfrm>
        </p:spPr>
        <p:txBody>
          <a:bodyPr>
            <a:normAutofit/>
          </a:bodyPr>
          <a:lstStyle/>
          <a:p>
            <a:r>
              <a:rPr lang="en-US" sz="2800" b="1" dirty="0"/>
              <a:t>Elderly patients</a:t>
            </a:r>
            <a:r>
              <a:rPr lang="th-TH" sz="2800" b="1" dirty="0"/>
              <a:t> </a:t>
            </a:r>
            <a:r>
              <a:rPr lang="en-US" sz="2800" b="1" dirty="0"/>
              <a:t>with head and neck cancer are often </a:t>
            </a:r>
            <a:r>
              <a:rPr lang="en-US" sz="2800" b="1" dirty="0">
                <a:solidFill>
                  <a:srgbClr val="FFFF00"/>
                </a:solidFill>
              </a:rPr>
              <a:t>heavy smokers </a:t>
            </a:r>
            <a:r>
              <a:rPr lang="en-US" sz="2800" b="1" dirty="0"/>
              <a:t>and </a:t>
            </a:r>
            <a:r>
              <a:rPr lang="en-US" sz="2800" b="1" dirty="0">
                <a:solidFill>
                  <a:srgbClr val="FFFF00"/>
                </a:solidFill>
              </a:rPr>
              <a:t>drinkers</a:t>
            </a:r>
            <a:r>
              <a:rPr lang="th-TH" sz="2800" b="1" dirty="0"/>
              <a:t> </a:t>
            </a:r>
            <a:r>
              <a:rPr lang="en-US" sz="2800" b="1" dirty="0"/>
              <a:t>and may have </a:t>
            </a:r>
            <a:r>
              <a:rPr lang="en-US" sz="2800" b="1" dirty="0">
                <a:solidFill>
                  <a:srgbClr val="FFFF00"/>
                </a:solidFill>
              </a:rPr>
              <a:t>significant cardiac and respiratory co-morbidity </a:t>
            </a:r>
            <a:r>
              <a:rPr lang="en-US" sz="2800" b="1" dirty="0"/>
              <a:t>as well as </a:t>
            </a:r>
            <a:r>
              <a:rPr lang="en-US" sz="2800" b="1" dirty="0">
                <a:solidFill>
                  <a:srgbClr val="FFFF00"/>
                </a:solidFill>
              </a:rPr>
              <a:t>poor nutritional state</a:t>
            </a:r>
          </a:p>
        </p:txBody>
      </p:sp>
      <p:sp>
        <p:nvSpPr>
          <p:cNvPr id="5" name="TextBox 4">
            <a:extLst>
              <a:ext uri="{FF2B5EF4-FFF2-40B4-BE49-F238E27FC236}">
                <a16:creationId xmlns:a16="http://schemas.microsoft.com/office/drawing/2014/main" id="{08533DA8-61F1-426C-9512-72DCAC4B66BB}"/>
              </a:ext>
            </a:extLst>
          </p:cNvPr>
          <p:cNvSpPr txBox="1"/>
          <p:nvPr/>
        </p:nvSpPr>
        <p:spPr>
          <a:xfrm>
            <a:off x="4842138" y="6143672"/>
            <a:ext cx="7349862" cy="523220"/>
          </a:xfrm>
          <a:prstGeom prst="rect">
            <a:avLst/>
          </a:prstGeom>
          <a:noFill/>
        </p:spPr>
        <p:txBody>
          <a:bodyPr wrap="square" rtlCol="0">
            <a:spAutoFit/>
          </a:bodyPr>
          <a:lstStyle/>
          <a:p>
            <a:r>
              <a:rPr lang="en-US" sz="1400" dirty="0"/>
              <a:t>John Adams. </a:t>
            </a:r>
            <a:r>
              <a:rPr lang="en-US" sz="1400" dirty="0" err="1"/>
              <a:t>Anaesthesia</a:t>
            </a:r>
            <a:r>
              <a:rPr lang="en-US" sz="1400" dirty="0"/>
              <a:t> for microvascular free tissue transfer. British Journal of </a:t>
            </a:r>
            <a:r>
              <a:rPr lang="en-US" sz="1400" dirty="0" err="1"/>
              <a:t>Anaesthesia.Volume</a:t>
            </a:r>
            <a:r>
              <a:rPr lang="en-US" sz="1400" dirty="0"/>
              <a:t> 3 Number 2 2003</a:t>
            </a:r>
          </a:p>
        </p:txBody>
      </p:sp>
    </p:spTree>
    <p:extLst>
      <p:ext uri="{BB962C8B-B14F-4D97-AF65-F5344CB8AC3E}">
        <p14:creationId xmlns:p14="http://schemas.microsoft.com/office/powerpoint/2010/main" val="3398756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9ADF-142F-4D8F-ABB3-64B6EEA7DA87}"/>
              </a:ext>
            </a:extLst>
          </p:cNvPr>
          <p:cNvSpPr>
            <a:spLocks noGrp="1"/>
          </p:cNvSpPr>
          <p:nvPr>
            <p:ph type="title"/>
          </p:nvPr>
        </p:nvSpPr>
        <p:spPr/>
        <p:txBody>
          <a:bodyPr/>
          <a:lstStyle/>
          <a:p>
            <a:r>
              <a:rPr lang="en-US" b="1" dirty="0"/>
              <a:t>Pre-operative assessment</a:t>
            </a:r>
            <a:endParaRPr lang="en-US" dirty="0"/>
          </a:p>
        </p:txBody>
      </p:sp>
      <p:sp>
        <p:nvSpPr>
          <p:cNvPr id="3" name="Content Placeholder 2">
            <a:extLst>
              <a:ext uri="{FF2B5EF4-FFF2-40B4-BE49-F238E27FC236}">
                <a16:creationId xmlns:a16="http://schemas.microsoft.com/office/drawing/2014/main" id="{FFE028DF-446B-4FB0-B776-FFE22B869F75}"/>
              </a:ext>
            </a:extLst>
          </p:cNvPr>
          <p:cNvSpPr>
            <a:spLocks noGrp="1"/>
          </p:cNvSpPr>
          <p:nvPr>
            <p:ph idx="1"/>
          </p:nvPr>
        </p:nvSpPr>
        <p:spPr>
          <a:xfrm>
            <a:off x="177553" y="1882057"/>
            <a:ext cx="5015883" cy="4195481"/>
          </a:xfrm>
        </p:spPr>
        <p:txBody>
          <a:bodyPr>
            <a:normAutofit/>
          </a:bodyPr>
          <a:lstStyle/>
          <a:p>
            <a:r>
              <a:rPr lang="en-US" sz="2400" b="1" dirty="0"/>
              <a:t>Patients should be advised to stop smoking preoperatively</a:t>
            </a:r>
          </a:p>
          <a:p>
            <a:endParaRPr lang="en-US" sz="2400" b="1" dirty="0"/>
          </a:p>
          <a:p>
            <a:r>
              <a:rPr lang="en-US" sz="2400" b="1" dirty="0"/>
              <a:t>Abstinence for 6–8 weeks is required to significantly improve the respiratory function</a:t>
            </a:r>
          </a:p>
          <a:p>
            <a:pPr marL="0" indent="0">
              <a:buNone/>
            </a:pPr>
            <a:endParaRPr lang="th-TH" sz="1600" dirty="0"/>
          </a:p>
        </p:txBody>
      </p:sp>
      <p:sp>
        <p:nvSpPr>
          <p:cNvPr id="4" name="TextBox 3">
            <a:extLst>
              <a:ext uri="{FF2B5EF4-FFF2-40B4-BE49-F238E27FC236}">
                <a16:creationId xmlns:a16="http://schemas.microsoft.com/office/drawing/2014/main" id="{9AF4E663-987D-47A6-9653-B5854DAF2B92}"/>
              </a:ext>
            </a:extLst>
          </p:cNvPr>
          <p:cNvSpPr txBox="1"/>
          <p:nvPr/>
        </p:nvSpPr>
        <p:spPr>
          <a:xfrm>
            <a:off x="6755907" y="6191574"/>
            <a:ext cx="5600961" cy="523220"/>
          </a:xfrm>
          <a:prstGeom prst="rect">
            <a:avLst/>
          </a:prstGeom>
          <a:noFill/>
        </p:spPr>
        <p:txBody>
          <a:bodyPr wrap="square" rtlCol="0">
            <a:spAutoFit/>
          </a:bodyPr>
          <a:lstStyle/>
          <a:p>
            <a:r>
              <a:rPr lang="en-US" sz="1400" dirty="0"/>
              <a:t>Natalia </a:t>
            </a:r>
            <a:r>
              <a:rPr lang="en-US" sz="1400" dirty="0" err="1"/>
              <a:t>Hagau</a:t>
            </a:r>
            <a:r>
              <a:rPr lang="en-US" sz="1400" dirty="0"/>
              <a:t>. Anesthesia for free vascularized tissue transfer. Wiley </a:t>
            </a:r>
            <a:r>
              <a:rPr lang="en-US" sz="1400" dirty="0" err="1"/>
              <a:t>InterScience</a:t>
            </a:r>
            <a:r>
              <a:rPr lang="en-US" sz="1400" dirty="0"/>
              <a:t> .22 October 2008</a:t>
            </a:r>
          </a:p>
        </p:txBody>
      </p:sp>
      <p:pic>
        <p:nvPicPr>
          <p:cNvPr id="2050" name="Picture 2" descr="Image result for smoking">
            <a:extLst>
              <a:ext uri="{FF2B5EF4-FFF2-40B4-BE49-F238E27FC236}">
                <a16:creationId xmlns:a16="http://schemas.microsoft.com/office/drawing/2014/main" id="{2684717E-E146-4FFA-AC21-031D0C85B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990" y="1517938"/>
            <a:ext cx="6490564" cy="39462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410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E7CA1-D40A-45EA-B53D-EDDDB296D285}"/>
              </a:ext>
            </a:extLst>
          </p:cNvPr>
          <p:cNvPicPr>
            <a:picLocks noChangeAspect="1"/>
          </p:cNvPicPr>
          <p:nvPr/>
        </p:nvPicPr>
        <p:blipFill rotWithShape="1">
          <a:blip r:embed="rId2"/>
          <a:srcRect l="9903" t="18229" r="60752" b="61251"/>
          <a:stretch/>
        </p:blipFill>
        <p:spPr>
          <a:xfrm>
            <a:off x="106532" y="1331651"/>
            <a:ext cx="11802694" cy="2414762"/>
          </a:xfrm>
          <a:prstGeom prst="rect">
            <a:avLst/>
          </a:prstGeom>
        </p:spPr>
      </p:pic>
      <p:sp>
        <p:nvSpPr>
          <p:cNvPr id="5" name="Content Placeholder 2">
            <a:extLst>
              <a:ext uri="{FF2B5EF4-FFF2-40B4-BE49-F238E27FC236}">
                <a16:creationId xmlns:a16="http://schemas.microsoft.com/office/drawing/2014/main" id="{610DC658-AFF5-4A29-9417-2D491387E652}"/>
              </a:ext>
            </a:extLst>
          </p:cNvPr>
          <p:cNvSpPr>
            <a:spLocks noGrp="1"/>
          </p:cNvSpPr>
          <p:nvPr>
            <p:ph idx="1"/>
          </p:nvPr>
        </p:nvSpPr>
        <p:spPr>
          <a:xfrm>
            <a:off x="346229" y="4361808"/>
            <a:ext cx="11061577" cy="1400530"/>
          </a:xfrm>
          <a:ln w="76200"/>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10000"/>
          </a:bodyPr>
          <a:lstStyle/>
          <a:p>
            <a:pPr marL="0" indent="0">
              <a:buNone/>
            </a:pPr>
            <a:r>
              <a:rPr lang="en-US" sz="3200" b="1" dirty="0"/>
              <a:t>Preoperative smoking abstinence </a:t>
            </a:r>
            <a:r>
              <a:rPr lang="en-US" sz="3200" b="1" dirty="0">
                <a:solidFill>
                  <a:srgbClr val="FFFF00"/>
                </a:solidFill>
              </a:rPr>
              <a:t>for longer than 3 weeks </a:t>
            </a:r>
            <a:r>
              <a:rPr lang="en-US" sz="3200" b="1" dirty="0"/>
              <a:t>reduces the incidence of reconstructive head and neck surgery</a:t>
            </a:r>
            <a:endParaRPr lang="en-US" sz="2800" b="1" dirty="0"/>
          </a:p>
          <a:p>
            <a:endParaRPr lang="th-TH" sz="2800" b="1" dirty="0"/>
          </a:p>
        </p:txBody>
      </p:sp>
    </p:spTree>
    <p:extLst>
      <p:ext uri="{BB962C8B-B14F-4D97-AF65-F5344CB8AC3E}">
        <p14:creationId xmlns:p14="http://schemas.microsoft.com/office/powerpoint/2010/main" val="291220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Pre-operative assessment</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207363" y="2133600"/>
            <a:ext cx="10297250" cy="3777622"/>
          </a:xfrm>
        </p:spPr>
        <p:txBody>
          <a:bodyPr>
            <a:normAutofit/>
          </a:bodyPr>
          <a:lstStyle/>
          <a:p>
            <a:r>
              <a:rPr lang="en-US" sz="2800" b="1" dirty="0"/>
              <a:t>A careful explanation to the patient about the anesthetic is required, including the use of PCA machines, invasive monitoring, urinary catheter and postoperative care</a:t>
            </a:r>
          </a:p>
        </p:txBody>
      </p:sp>
      <p:sp>
        <p:nvSpPr>
          <p:cNvPr id="5" name="TextBox 4">
            <a:extLst>
              <a:ext uri="{FF2B5EF4-FFF2-40B4-BE49-F238E27FC236}">
                <a16:creationId xmlns:a16="http://schemas.microsoft.com/office/drawing/2014/main" id="{97707BFE-B105-4ED2-B195-36D48558C5D8}"/>
              </a:ext>
            </a:extLst>
          </p:cNvPr>
          <p:cNvSpPr txBox="1"/>
          <p:nvPr/>
        </p:nvSpPr>
        <p:spPr>
          <a:xfrm>
            <a:off x="4842138" y="6143672"/>
            <a:ext cx="7349862" cy="523220"/>
          </a:xfrm>
          <a:prstGeom prst="rect">
            <a:avLst/>
          </a:prstGeom>
          <a:noFill/>
        </p:spPr>
        <p:txBody>
          <a:bodyPr wrap="square" rtlCol="0">
            <a:spAutoFit/>
          </a:bodyPr>
          <a:lstStyle/>
          <a:p>
            <a:r>
              <a:rPr lang="en-US" sz="1400" dirty="0"/>
              <a:t>John Adams. </a:t>
            </a:r>
            <a:r>
              <a:rPr lang="en-US" sz="1400" dirty="0" err="1"/>
              <a:t>Anaesthesia</a:t>
            </a:r>
            <a:r>
              <a:rPr lang="en-US" sz="1400" dirty="0"/>
              <a:t> for microvascular free tissue transfer. British Journal of </a:t>
            </a:r>
            <a:r>
              <a:rPr lang="en-US" sz="1400" dirty="0" err="1"/>
              <a:t>Anaesthesia.Volume</a:t>
            </a:r>
            <a:r>
              <a:rPr lang="en-US" sz="1400" dirty="0"/>
              <a:t> 3 Number 2 2003</a:t>
            </a:r>
          </a:p>
        </p:txBody>
      </p:sp>
    </p:spTree>
    <p:extLst>
      <p:ext uri="{BB962C8B-B14F-4D97-AF65-F5344CB8AC3E}">
        <p14:creationId xmlns:p14="http://schemas.microsoft.com/office/powerpoint/2010/main" val="193748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Pre-operative assessment</a:t>
            </a:r>
          </a:p>
        </p:txBody>
      </p:sp>
      <p:pic>
        <p:nvPicPr>
          <p:cNvPr id="5" name="Picture 4">
            <a:extLst>
              <a:ext uri="{FF2B5EF4-FFF2-40B4-BE49-F238E27FC236}">
                <a16:creationId xmlns:a16="http://schemas.microsoft.com/office/drawing/2014/main" id="{717A080A-15EC-4211-A3B5-959E250F6356}"/>
              </a:ext>
            </a:extLst>
          </p:cNvPr>
          <p:cNvPicPr>
            <a:picLocks noChangeAspect="1"/>
          </p:cNvPicPr>
          <p:nvPr/>
        </p:nvPicPr>
        <p:blipFill rotWithShape="1">
          <a:blip r:embed="rId2"/>
          <a:srcRect l="14490" t="10065" r="54345" b="44627"/>
          <a:stretch/>
        </p:blipFill>
        <p:spPr>
          <a:xfrm>
            <a:off x="2309673" y="1349405"/>
            <a:ext cx="7572653" cy="3096298"/>
          </a:xfrm>
          <a:prstGeom prst="rect">
            <a:avLst/>
          </a:prstGeom>
        </p:spPr>
      </p:pic>
      <p:sp>
        <p:nvSpPr>
          <p:cNvPr id="6" name="Rectangle 5">
            <a:extLst>
              <a:ext uri="{FF2B5EF4-FFF2-40B4-BE49-F238E27FC236}">
                <a16:creationId xmlns:a16="http://schemas.microsoft.com/office/drawing/2014/main" id="{CB6CEF2F-F1FC-4753-8B05-F63FAF1D4C29}"/>
              </a:ext>
            </a:extLst>
          </p:cNvPr>
          <p:cNvSpPr/>
          <p:nvPr/>
        </p:nvSpPr>
        <p:spPr>
          <a:xfrm>
            <a:off x="1666042" y="4723765"/>
            <a:ext cx="8859914" cy="1569660"/>
          </a:xfrm>
          <a:prstGeom prst="rect">
            <a:avLst/>
          </a:prstGeom>
          <a:ln w="57150"/>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00" b="1" dirty="0"/>
              <a:t>As high albumin levels are associated with better surgical outcome in head and neck cancer patients, preoperative intervention strategies that boost albumin levels could be considered for improving surgical outcome</a:t>
            </a:r>
          </a:p>
        </p:txBody>
      </p:sp>
    </p:spTree>
    <p:extLst>
      <p:ext uri="{BB962C8B-B14F-4D97-AF65-F5344CB8AC3E}">
        <p14:creationId xmlns:p14="http://schemas.microsoft.com/office/powerpoint/2010/main" val="4183173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Introduction</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962251" y="1865085"/>
            <a:ext cx="5696001" cy="3777622"/>
          </a:xfrm>
        </p:spPr>
        <p:txBody>
          <a:bodyPr>
            <a:normAutofit/>
          </a:bodyPr>
          <a:lstStyle/>
          <a:p>
            <a:pPr>
              <a:buClr>
                <a:schemeClr val="accent1"/>
              </a:buClr>
            </a:pPr>
            <a:r>
              <a:rPr lang="en-US" sz="2800" b="1" dirty="0"/>
              <a:t>Reconstructive free flap surgery is a complex method of wound closure for large wounds not amenable to linear (primary) closure</a:t>
            </a:r>
          </a:p>
        </p:txBody>
      </p:sp>
      <p:pic>
        <p:nvPicPr>
          <p:cNvPr id="3074" name="Picture 2">
            <a:extLst>
              <a:ext uri="{FF2B5EF4-FFF2-40B4-BE49-F238E27FC236}">
                <a16:creationId xmlns:a16="http://schemas.microsoft.com/office/drawing/2014/main" id="{A1BC1CAF-00B9-48FB-BAAC-99715B09C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454" y="1567402"/>
            <a:ext cx="5482226" cy="479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340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Pre-operative assessment</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625917" y="1757186"/>
            <a:ext cx="9088583" cy="4551285"/>
          </a:xfrm>
        </p:spPr>
        <p:txBody>
          <a:bodyPr>
            <a:normAutofit/>
          </a:bodyPr>
          <a:lstStyle/>
          <a:p>
            <a:r>
              <a:rPr lang="en-US" sz="2400" b="1" dirty="0"/>
              <a:t>Baseline</a:t>
            </a:r>
            <a:r>
              <a:rPr lang="th-TH" sz="2400" b="1" dirty="0"/>
              <a:t> </a:t>
            </a:r>
            <a:r>
              <a:rPr lang="en-US" sz="2400" b="1" dirty="0"/>
              <a:t>investigations should include full blood count, urea and electrolytes, clotting screen and blood sugar</a:t>
            </a:r>
            <a:endParaRPr lang="th-TH" sz="2400" b="1" dirty="0"/>
          </a:p>
          <a:p>
            <a:endParaRPr lang="th-TH" sz="2400" dirty="0"/>
          </a:p>
          <a:p>
            <a:r>
              <a:rPr lang="en-US" sz="2400" dirty="0"/>
              <a:t> </a:t>
            </a:r>
            <a:r>
              <a:rPr lang="en-US" sz="2400" b="1" dirty="0"/>
              <a:t>Chest X-ray, ECG, respiratory</a:t>
            </a:r>
            <a:r>
              <a:rPr lang="th-TH" sz="2400" b="1" dirty="0"/>
              <a:t> </a:t>
            </a:r>
            <a:r>
              <a:rPr lang="en-US" sz="2400" b="1" dirty="0"/>
              <a:t>function tests, arterial blood gases and echocardiogram</a:t>
            </a:r>
            <a:r>
              <a:rPr lang="th-TH" sz="2400" b="1" dirty="0"/>
              <a:t> </a:t>
            </a:r>
            <a:r>
              <a:rPr lang="en-US" sz="2400" b="1" dirty="0"/>
              <a:t>should be considered in patients with cardiac and respiratory risk</a:t>
            </a:r>
            <a:r>
              <a:rPr lang="th-TH" sz="2400" b="1" dirty="0"/>
              <a:t> </a:t>
            </a:r>
            <a:r>
              <a:rPr lang="en-US" sz="2400" b="1" dirty="0"/>
              <a:t>factors</a:t>
            </a:r>
          </a:p>
          <a:p>
            <a:endParaRPr lang="en-US" sz="2400" b="1" dirty="0"/>
          </a:p>
          <a:p>
            <a:r>
              <a:rPr lang="en-US" sz="2400" b="1" dirty="0"/>
              <a:t>All patients should be cross-matched for all surgery requiring extensive dissection and reconstruction</a:t>
            </a:r>
          </a:p>
          <a:p>
            <a:endParaRPr lang="th-TH" sz="2400" b="1" dirty="0"/>
          </a:p>
          <a:p>
            <a:endParaRPr lang="th-TH" sz="1800" dirty="0"/>
          </a:p>
        </p:txBody>
      </p:sp>
      <p:sp>
        <p:nvSpPr>
          <p:cNvPr id="5" name="TextBox 4">
            <a:extLst>
              <a:ext uri="{FF2B5EF4-FFF2-40B4-BE49-F238E27FC236}">
                <a16:creationId xmlns:a16="http://schemas.microsoft.com/office/drawing/2014/main" id="{81C8866B-7589-4AE7-8413-BFB632E348B2}"/>
              </a:ext>
            </a:extLst>
          </p:cNvPr>
          <p:cNvSpPr txBox="1"/>
          <p:nvPr/>
        </p:nvSpPr>
        <p:spPr>
          <a:xfrm>
            <a:off x="4957547" y="6308471"/>
            <a:ext cx="7349862" cy="523220"/>
          </a:xfrm>
          <a:prstGeom prst="rect">
            <a:avLst/>
          </a:prstGeom>
          <a:noFill/>
        </p:spPr>
        <p:txBody>
          <a:bodyPr wrap="square" rtlCol="0">
            <a:spAutoFit/>
          </a:bodyPr>
          <a:lstStyle/>
          <a:p>
            <a:r>
              <a:rPr lang="en-US" sz="1400" dirty="0"/>
              <a:t>John Adams. </a:t>
            </a:r>
            <a:r>
              <a:rPr lang="en-US" sz="1400" dirty="0" err="1"/>
              <a:t>Anaesthesia</a:t>
            </a:r>
            <a:r>
              <a:rPr lang="en-US" sz="1400" dirty="0"/>
              <a:t> for microvascular free tissue transfer. British Journal of </a:t>
            </a:r>
            <a:r>
              <a:rPr lang="en-US" sz="1400" dirty="0" err="1"/>
              <a:t>Anaesthesia.Volume</a:t>
            </a:r>
            <a:r>
              <a:rPr lang="en-US" sz="1400" dirty="0"/>
              <a:t> 3 Number 2 2003</a:t>
            </a:r>
          </a:p>
        </p:txBody>
      </p:sp>
    </p:spTree>
    <p:extLst>
      <p:ext uri="{BB962C8B-B14F-4D97-AF65-F5344CB8AC3E}">
        <p14:creationId xmlns:p14="http://schemas.microsoft.com/office/powerpoint/2010/main" val="1390201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Pre-operative assessment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226421" y="1991558"/>
            <a:ext cx="9533315" cy="3777622"/>
          </a:xfrm>
        </p:spPr>
        <p:txBody>
          <a:bodyPr>
            <a:normAutofit/>
          </a:bodyPr>
          <a:lstStyle/>
          <a:p>
            <a:r>
              <a:rPr lang="en-US" sz="2800" b="1" dirty="0"/>
              <a:t>The implementation of a </a:t>
            </a:r>
            <a:r>
              <a:rPr lang="en-US" sz="2800" b="1" dirty="0">
                <a:solidFill>
                  <a:srgbClr val="FFFF00"/>
                </a:solidFill>
              </a:rPr>
              <a:t>multidisciplinary pre-operative evaluation</a:t>
            </a:r>
            <a:r>
              <a:rPr lang="en-US" sz="2800" b="1" dirty="0"/>
              <a:t> driven by anesthetists, nutritionists, other medical specialists and health practitioners may reduce post-operative complications derived from pre-existing conditions</a:t>
            </a:r>
          </a:p>
        </p:txBody>
      </p:sp>
      <p:sp>
        <p:nvSpPr>
          <p:cNvPr id="5" name="TextBox 4">
            <a:extLst>
              <a:ext uri="{FF2B5EF4-FFF2-40B4-BE49-F238E27FC236}">
                <a16:creationId xmlns:a16="http://schemas.microsoft.com/office/drawing/2014/main" id="{59EEA3AE-99C3-4C79-B98A-1DD3F7A27FAB}"/>
              </a:ext>
            </a:extLst>
          </p:cNvPr>
          <p:cNvSpPr txBox="1"/>
          <p:nvPr/>
        </p:nvSpPr>
        <p:spPr>
          <a:xfrm>
            <a:off x="4957547" y="6308471"/>
            <a:ext cx="7349862" cy="523220"/>
          </a:xfrm>
          <a:prstGeom prst="rect">
            <a:avLst/>
          </a:prstGeom>
          <a:noFill/>
        </p:spPr>
        <p:txBody>
          <a:bodyPr wrap="square" rtlCol="0">
            <a:spAutoFit/>
          </a:bodyPr>
          <a:lstStyle/>
          <a:p>
            <a:r>
              <a:rPr lang="en-US" sz="1400" dirty="0"/>
              <a:t>John Adams. </a:t>
            </a:r>
            <a:r>
              <a:rPr lang="en-US" sz="1400" dirty="0" err="1"/>
              <a:t>Anaesthesia</a:t>
            </a:r>
            <a:r>
              <a:rPr lang="en-US" sz="1400" dirty="0"/>
              <a:t> for microvascular free tissue transfer. British Journal of </a:t>
            </a:r>
            <a:r>
              <a:rPr lang="en-US" sz="1400" dirty="0" err="1"/>
              <a:t>Anaesthesia.Volume</a:t>
            </a:r>
            <a:r>
              <a:rPr lang="en-US" sz="1400" dirty="0"/>
              <a:t> 3 Number 2 2003</a:t>
            </a:r>
          </a:p>
        </p:txBody>
      </p:sp>
    </p:spTree>
    <p:extLst>
      <p:ext uri="{BB962C8B-B14F-4D97-AF65-F5344CB8AC3E}">
        <p14:creationId xmlns:p14="http://schemas.microsoft.com/office/powerpoint/2010/main" val="2977388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Pre-operative assessment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646111" y="1853248"/>
            <a:ext cx="6491535" cy="3777622"/>
          </a:xfrm>
        </p:spPr>
        <p:txBody>
          <a:bodyPr>
            <a:normAutofit/>
          </a:bodyPr>
          <a:lstStyle/>
          <a:p>
            <a:pPr marL="0" indent="0">
              <a:buNone/>
            </a:pPr>
            <a:r>
              <a:rPr lang="en-US" sz="3200" b="1" dirty="0"/>
              <a:t>Diabetes mellitus </a:t>
            </a:r>
            <a:endParaRPr lang="th-TH" sz="3200" b="1" dirty="0"/>
          </a:p>
          <a:p>
            <a:endParaRPr lang="th-TH" sz="2600" b="1" dirty="0"/>
          </a:p>
          <a:p>
            <a:r>
              <a:rPr lang="en-US" sz="2800" b="1" dirty="0"/>
              <a:t>Acute and chronic hyperglycemia</a:t>
            </a:r>
            <a:r>
              <a:rPr lang="th-TH" sz="2800" b="1" dirty="0"/>
              <a:t> </a:t>
            </a:r>
            <a:r>
              <a:rPr lang="en-US" sz="2800" b="1" dirty="0"/>
              <a:t>is </a:t>
            </a:r>
            <a:r>
              <a:rPr lang="en-US" sz="2800" b="1" dirty="0">
                <a:solidFill>
                  <a:schemeClr val="accent3">
                    <a:lumMod val="60000"/>
                    <a:lumOff val="40000"/>
                  </a:schemeClr>
                </a:solidFill>
              </a:rPr>
              <a:t>associated with vascular leakage and tissue</a:t>
            </a:r>
            <a:r>
              <a:rPr lang="th-TH" sz="2800" b="1" dirty="0">
                <a:solidFill>
                  <a:schemeClr val="accent3">
                    <a:lumMod val="60000"/>
                    <a:lumOff val="40000"/>
                  </a:schemeClr>
                </a:solidFill>
              </a:rPr>
              <a:t> </a:t>
            </a:r>
            <a:r>
              <a:rPr lang="en-US" sz="2800" b="1" dirty="0">
                <a:solidFill>
                  <a:schemeClr val="accent3">
                    <a:lumMod val="60000"/>
                    <a:lumOff val="40000"/>
                  </a:schemeClr>
                </a:solidFill>
              </a:rPr>
              <a:t>edema is more likely to be formed</a:t>
            </a:r>
          </a:p>
        </p:txBody>
      </p:sp>
      <p:sp>
        <p:nvSpPr>
          <p:cNvPr id="5" name="TextBox 4">
            <a:extLst>
              <a:ext uri="{FF2B5EF4-FFF2-40B4-BE49-F238E27FC236}">
                <a16:creationId xmlns:a16="http://schemas.microsoft.com/office/drawing/2014/main" id="{00AB5F13-FF42-46BA-870B-97F0716FE425}"/>
              </a:ext>
            </a:extLst>
          </p:cNvPr>
          <p:cNvSpPr txBox="1"/>
          <p:nvPr/>
        </p:nvSpPr>
        <p:spPr>
          <a:xfrm>
            <a:off x="6755907" y="6191574"/>
            <a:ext cx="5600961" cy="523220"/>
          </a:xfrm>
          <a:prstGeom prst="rect">
            <a:avLst/>
          </a:prstGeom>
          <a:noFill/>
        </p:spPr>
        <p:txBody>
          <a:bodyPr wrap="square" rtlCol="0">
            <a:spAutoFit/>
          </a:bodyPr>
          <a:lstStyle/>
          <a:p>
            <a:r>
              <a:rPr lang="en-US" sz="1400" dirty="0"/>
              <a:t>Natalia </a:t>
            </a:r>
            <a:r>
              <a:rPr lang="en-US" sz="1400" dirty="0" err="1"/>
              <a:t>Hagau</a:t>
            </a:r>
            <a:r>
              <a:rPr lang="en-US" sz="1400" dirty="0"/>
              <a:t>. Anesthesia for free vascularized tissue transfer. Wiley </a:t>
            </a:r>
            <a:r>
              <a:rPr lang="en-US" sz="1400" dirty="0" err="1"/>
              <a:t>InterScience</a:t>
            </a:r>
            <a:r>
              <a:rPr lang="en-US" sz="1400" dirty="0"/>
              <a:t> .22 October 2008</a:t>
            </a:r>
          </a:p>
        </p:txBody>
      </p:sp>
      <p:pic>
        <p:nvPicPr>
          <p:cNvPr id="3074" name="Picture 2" descr="Image result for diabetes">
            <a:extLst>
              <a:ext uri="{FF2B5EF4-FFF2-40B4-BE49-F238E27FC236}">
                <a16:creationId xmlns:a16="http://schemas.microsoft.com/office/drawing/2014/main" id="{C4474E0D-3DA4-4FC4-8283-143CBE847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801" y="1384547"/>
            <a:ext cx="4088906" cy="4088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178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Pre-operative assessment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646111" y="1853248"/>
            <a:ext cx="6491535" cy="3777622"/>
          </a:xfrm>
        </p:spPr>
        <p:txBody>
          <a:bodyPr>
            <a:normAutofit/>
          </a:bodyPr>
          <a:lstStyle/>
          <a:p>
            <a:pPr marL="0" indent="0">
              <a:buNone/>
            </a:pPr>
            <a:r>
              <a:rPr lang="en-US" sz="3200" b="1" dirty="0"/>
              <a:t>Diabetes mellitus </a:t>
            </a:r>
            <a:endParaRPr lang="th-TH" sz="3200" b="1" dirty="0"/>
          </a:p>
          <a:p>
            <a:endParaRPr lang="th-TH" sz="2600" b="1" dirty="0"/>
          </a:p>
          <a:p>
            <a:r>
              <a:rPr lang="en-US" sz="2800" b="1" dirty="0">
                <a:solidFill>
                  <a:srgbClr val="FFFF00"/>
                </a:solidFill>
              </a:rPr>
              <a:t>Careful glucose monitoring is essential to minimize metabolic disturbances and to maintain an optimal free flap blood flow</a:t>
            </a:r>
          </a:p>
        </p:txBody>
      </p:sp>
      <p:sp>
        <p:nvSpPr>
          <p:cNvPr id="5" name="TextBox 4">
            <a:extLst>
              <a:ext uri="{FF2B5EF4-FFF2-40B4-BE49-F238E27FC236}">
                <a16:creationId xmlns:a16="http://schemas.microsoft.com/office/drawing/2014/main" id="{00AB5F13-FF42-46BA-870B-97F0716FE425}"/>
              </a:ext>
            </a:extLst>
          </p:cNvPr>
          <p:cNvSpPr txBox="1"/>
          <p:nvPr/>
        </p:nvSpPr>
        <p:spPr>
          <a:xfrm>
            <a:off x="6755907" y="6191574"/>
            <a:ext cx="5600961" cy="523220"/>
          </a:xfrm>
          <a:prstGeom prst="rect">
            <a:avLst/>
          </a:prstGeom>
          <a:noFill/>
        </p:spPr>
        <p:txBody>
          <a:bodyPr wrap="square" rtlCol="0">
            <a:spAutoFit/>
          </a:bodyPr>
          <a:lstStyle/>
          <a:p>
            <a:r>
              <a:rPr lang="en-US" sz="1400" dirty="0"/>
              <a:t>Natalia </a:t>
            </a:r>
            <a:r>
              <a:rPr lang="en-US" sz="1400" dirty="0" err="1"/>
              <a:t>Hagau</a:t>
            </a:r>
            <a:r>
              <a:rPr lang="en-US" sz="1400" dirty="0"/>
              <a:t>. Anesthesia for free vascularized tissue transfer. Wiley </a:t>
            </a:r>
            <a:r>
              <a:rPr lang="en-US" sz="1400" dirty="0" err="1"/>
              <a:t>InterScience</a:t>
            </a:r>
            <a:r>
              <a:rPr lang="en-US" sz="1400" dirty="0"/>
              <a:t> .22 October 2008</a:t>
            </a:r>
          </a:p>
        </p:txBody>
      </p:sp>
      <p:pic>
        <p:nvPicPr>
          <p:cNvPr id="3074" name="Picture 2" descr="Image result for diabetes">
            <a:extLst>
              <a:ext uri="{FF2B5EF4-FFF2-40B4-BE49-F238E27FC236}">
                <a16:creationId xmlns:a16="http://schemas.microsoft.com/office/drawing/2014/main" id="{C4474E0D-3DA4-4FC4-8283-143CBE847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801" y="1384547"/>
            <a:ext cx="4088906" cy="4088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550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Pre-operative assessment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363042" y="4607390"/>
            <a:ext cx="9088583" cy="1600243"/>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b="1" dirty="0"/>
              <a:t>A retrospective analysis over a period of 10 years involving TRAM flaps showed a significant increase in the incidence</a:t>
            </a:r>
            <a:r>
              <a:rPr lang="th-TH" sz="2400" b="1" dirty="0"/>
              <a:t> </a:t>
            </a:r>
            <a:r>
              <a:rPr lang="en-US" sz="2400" b="1" dirty="0"/>
              <a:t>of flap failure, hernia, and necrosis in patients with</a:t>
            </a:r>
            <a:r>
              <a:rPr lang="th-TH" sz="2400" b="1" dirty="0"/>
              <a:t> </a:t>
            </a:r>
            <a:r>
              <a:rPr lang="en-US" sz="2400" b="1" dirty="0"/>
              <a:t>BMI &gt; 30</a:t>
            </a:r>
          </a:p>
        </p:txBody>
      </p:sp>
      <p:pic>
        <p:nvPicPr>
          <p:cNvPr id="4" name="Picture 3">
            <a:extLst>
              <a:ext uri="{FF2B5EF4-FFF2-40B4-BE49-F238E27FC236}">
                <a16:creationId xmlns:a16="http://schemas.microsoft.com/office/drawing/2014/main" id="{12E49DF5-F41E-4C04-92FE-A7187DCBA322}"/>
              </a:ext>
            </a:extLst>
          </p:cNvPr>
          <p:cNvPicPr>
            <a:picLocks noChangeAspect="1"/>
          </p:cNvPicPr>
          <p:nvPr/>
        </p:nvPicPr>
        <p:blipFill rotWithShape="1">
          <a:blip r:embed="rId2"/>
          <a:srcRect l="12597" t="12222" r="51942" b="46934"/>
          <a:stretch/>
        </p:blipFill>
        <p:spPr>
          <a:xfrm>
            <a:off x="1748901" y="1711110"/>
            <a:ext cx="7920027" cy="2565613"/>
          </a:xfrm>
          <a:prstGeom prst="rect">
            <a:avLst/>
          </a:prstGeom>
        </p:spPr>
      </p:pic>
    </p:spTree>
    <p:extLst>
      <p:ext uri="{BB962C8B-B14F-4D97-AF65-F5344CB8AC3E}">
        <p14:creationId xmlns:p14="http://schemas.microsoft.com/office/powerpoint/2010/main" val="4279286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1548B-D7B1-4248-AC97-D2A913D59765}"/>
              </a:ext>
            </a:extLst>
          </p:cNvPr>
          <p:cNvPicPr>
            <a:picLocks noChangeAspect="1"/>
          </p:cNvPicPr>
          <p:nvPr/>
        </p:nvPicPr>
        <p:blipFill rotWithShape="1">
          <a:blip r:embed="rId3"/>
          <a:srcRect l="9357" t="23394" r="65803" b="50000"/>
          <a:stretch/>
        </p:blipFill>
        <p:spPr>
          <a:xfrm>
            <a:off x="1370638" y="268446"/>
            <a:ext cx="8888572" cy="2677656"/>
          </a:xfrm>
          <a:prstGeom prst="rect">
            <a:avLst/>
          </a:prstGeom>
        </p:spPr>
      </p:pic>
      <p:sp>
        <p:nvSpPr>
          <p:cNvPr id="3" name="TextBox 2">
            <a:extLst>
              <a:ext uri="{FF2B5EF4-FFF2-40B4-BE49-F238E27FC236}">
                <a16:creationId xmlns:a16="http://schemas.microsoft.com/office/drawing/2014/main" id="{13E4F264-505B-4B69-90E2-CB6DF0378709}"/>
              </a:ext>
            </a:extLst>
          </p:cNvPr>
          <p:cNvSpPr txBox="1"/>
          <p:nvPr/>
        </p:nvSpPr>
        <p:spPr>
          <a:xfrm>
            <a:off x="1322773" y="3429000"/>
            <a:ext cx="9419208" cy="2677656"/>
          </a:xfrm>
          <a:prstGeom prst="rect">
            <a:avLst/>
          </a:prstGeom>
          <a:solidFill>
            <a:schemeClr val="bg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b="1" dirty="0"/>
              <a:t>Incidence of free flap thrombosis was significantly higher</a:t>
            </a:r>
          </a:p>
          <a:p>
            <a:r>
              <a:rPr lang="en-US" sz="2400" b="1" dirty="0"/>
              <a:t>in ROTEM hypercoagulability compared to group without, 5/15 (33%) vs. 4/36 (11%), p = 0.047</a:t>
            </a:r>
          </a:p>
          <a:p>
            <a:endParaRPr lang="en-US" sz="2400" b="1" dirty="0"/>
          </a:p>
          <a:p>
            <a:r>
              <a:rPr lang="en-US" sz="2400" b="1" dirty="0"/>
              <a:t>ROTEM is a suitable method to detect hypercoagulability preoperatively with definite predictive capacity for postoperative free flap thrombosis in microvascular surgery</a:t>
            </a:r>
          </a:p>
        </p:txBody>
      </p:sp>
    </p:spTree>
    <p:extLst>
      <p:ext uri="{BB962C8B-B14F-4D97-AF65-F5344CB8AC3E}">
        <p14:creationId xmlns:p14="http://schemas.microsoft.com/office/powerpoint/2010/main" val="3500404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Pre-operative assessment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666750" y="2133600"/>
            <a:ext cx="7314276" cy="3777622"/>
          </a:xfrm>
        </p:spPr>
        <p:txBody>
          <a:bodyPr>
            <a:normAutofit lnSpcReduction="10000"/>
          </a:bodyPr>
          <a:lstStyle/>
          <a:p>
            <a:r>
              <a:rPr lang="en-US" sz="2800" b="1" dirty="0"/>
              <a:t>Careful planning for difficult airway management</a:t>
            </a:r>
            <a:r>
              <a:rPr lang="th-TH" sz="2800" b="1" dirty="0"/>
              <a:t> </a:t>
            </a:r>
            <a:r>
              <a:rPr lang="en-US" sz="2800" b="1" dirty="0"/>
              <a:t>including tracheostomy if the airway is</a:t>
            </a:r>
            <a:r>
              <a:rPr lang="th-TH" sz="2800" b="1" dirty="0"/>
              <a:t> </a:t>
            </a:r>
            <a:r>
              <a:rPr lang="en-US" sz="2800" b="1" dirty="0"/>
              <a:t>compromised</a:t>
            </a:r>
            <a:endParaRPr lang="th-TH" sz="2800" b="1" dirty="0"/>
          </a:p>
          <a:p>
            <a:endParaRPr lang="th-TH" sz="2800" b="1" dirty="0"/>
          </a:p>
          <a:p>
            <a:endParaRPr lang="en-US" sz="2800" b="1" dirty="0"/>
          </a:p>
          <a:p>
            <a:r>
              <a:rPr lang="en-US" sz="2800" b="1" dirty="0"/>
              <a:t>positioning and careful understanding of graft</a:t>
            </a:r>
            <a:r>
              <a:rPr lang="th-TH" sz="2800" b="1" dirty="0"/>
              <a:t> </a:t>
            </a:r>
            <a:r>
              <a:rPr lang="en-US" sz="2800" b="1" dirty="0"/>
              <a:t>donor and recipient site considerations</a:t>
            </a:r>
          </a:p>
        </p:txBody>
      </p:sp>
      <p:sp>
        <p:nvSpPr>
          <p:cNvPr id="5" name="Rectangle 4">
            <a:extLst>
              <a:ext uri="{FF2B5EF4-FFF2-40B4-BE49-F238E27FC236}">
                <a16:creationId xmlns:a16="http://schemas.microsoft.com/office/drawing/2014/main" id="{A24B8175-CEE7-4C53-86DE-33AA16F92891}"/>
              </a:ext>
            </a:extLst>
          </p:cNvPr>
          <p:cNvSpPr/>
          <p:nvPr/>
        </p:nvSpPr>
        <p:spPr>
          <a:xfrm>
            <a:off x="5890144" y="6307130"/>
            <a:ext cx="6058069" cy="523220"/>
          </a:xfrm>
          <a:prstGeom prst="rect">
            <a:avLst/>
          </a:prstGeom>
        </p:spPr>
        <p:txBody>
          <a:bodyPr wrap="none">
            <a:spAutoFit/>
          </a:bodyPr>
          <a:lstStyle/>
          <a:p>
            <a:r>
              <a:rPr lang="en-US" sz="1400" dirty="0">
                <a:latin typeface="+mj-lt"/>
              </a:rPr>
              <a:t>Edward </a:t>
            </a:r>
            <a:r>
              <a:rPr lang="en-US" sz="1400" dirty="0" err="1">
                <a:latin typeface="+mj-lt"/>
              </a:rPr>
              <a:t>Noguera</a:t>
            </a:r>
            <a:r>
              <a:rPr lang="en-US" sz="1400" dirty="0">
                <a:latin typeface="+mj-lt"/>
              </a:rPr>
              <a:t>. Anesthesia for head and neck flap</a:t>
            </a:r>
          </a:p>
          <a:p>
            <a:r>
              <a:rPr lang="en-US" sz="1400" dirty="0">
                <a:latin typeface="+mj-lt"/>
              </a:rPr>
              <a:t>reconstructive surgery. Anesthesia for Otolaryngologic Surgery. 2013</a:t>
            </a:r>
          </a:p>
        </p:txBody>
      </p:sp>
      <p:pic>
        <p:nvPicPr>
          <p:cNvPr id="4098" name="Picture 2" descr="Image result for tracheostomy">
            <a:extLst>
              <a:ext uri="{FF2B5EF4-FFF2-40B4-BE49-F238E27FC236}">
                <a16:creationId xmlns:a16="http://schemas.microsoft.com/office/drawing/2014/main" id="{8BD23D1C-2B97-4DA0-ACDB-0622AF021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0999" y="3819617"/>
            <a:ext cx="2622057" cy="19665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Image result for fiberoptic intubation">
            <a:extLst>
              <a:ext uri="{FF2B5EF4-FFF2-40B4-BE49-F238E27FC236}">
                <a16:creationId xmlns:a16="http://schemas.microsoft.com/office/drawing/2014/main" id="{C5BF44BF-9EF5-46C1-87B4-6E3054C95E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49"/>
          <a:stretch/>
        </p:blipFill>
        <p:spPr bwMode="auto">
          <a:xfrm>
            <a:off x="8762260" y="-33293"/>
            <a:ext cx="2891729" cy="3660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292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Pre-operative assessment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736847" y="1762131"/>
            <a:ext cx="7537141" cy="3777622"/>
          </a:xfrm>
        </p:spPr>
        <p:txBody>
          <a:bodyPr>
            <a:normAutofit fontScale="92500" lnSpcReduction="20000"/>
          </a:bodyPr>
          <a:lstStyle/>
          <a:p>
            <a:r>
              <a:rPr lang="en-US" sz="2800" b="1" dirty="0"/>
              <a:t>Choice of intraoperative monitoring</a:t>
            </a:r>
          </a:p>
          <a:p>
            <a:endParaRPr lang="en-US" sz="2800" b="1" dirty="0"/>
          </a:p>
          <a:p>
            <a:r>
              <a:rPr lang="en-US" sz="2800" b="1" dirty="0"/>
              <a:t>Considerations related to the length of surgery and</a:t>
            </a:r>
            <a:r>
              <a:rPr lang="th-TH" sz="2800" b="1" dirty="0"/>
              <a:t> </a:t>
            </a:r>
            <a:r>
              <a:rPr lang="en-US" sz="2800" b="1" dirty="0"/>
              <a:t>thermoregulation</a:t>
            </a:r>
          </a:p>
          <a:p>
            <a:endParaRPr lang="en-US" sz="2800" b="1" dirty="0"/>
          </a:p>
          <a:p>
            <a:r>
              <a:rPr lang="en-US" sz="2800" b="1" dirty="0"/>
              <a:t>Flap perfusion considerations</a:t>
            </a:r>
          </a:p>
          <a:p>
            <a:endParaRPr lang="en-US" sz="2800" b="1" dirty="0"/>
          </a:p>
          <a:p>
            <a:r>
              <a:rPr lang="en-US" sz="2800" b="1" dirty="0"/>
              <a:t>Planning postoperative care and level of care</a:t>
            </a:r>
          </a:p>
        </p:txBody>
      </p:sp>
      <p:sp>
        <p:nvSpPr>
          <p:cNvPr id="5" name="Rectangle 4">
            <a:extLst>
              <a:ext uri="{FF2B5EF4-FFF2-40B4-BE49-F238E27FC236}">
                <a16:creationId xmlns:a16="http://schemas.microsoft.com/office/drawing/2014/main" id="{EDFA35BD-890E-47A4-AA1C-935E059FE0E1}"/>
              </a:ext>
            </a:extLst>
          </p:cNvPr>
          <p:cNvSpPr/>
          <p:nvPr/>
        </p:nvSpPr>
        <p:spPr>
          <a:xfrm>
            <a:off x="5890144" y="6307130"/>
            <a:ext cx="6058069" cy="523220"/>
          </a:xfrm>
          <a:prstGeom prst="rect">
            <a:avLst/>
          </a:prstGeom>
        </p:spPr>
        <p:txBody>
          <a:bodyPr wrap="none">
            <a:spAutoFit/>
          </a:bodyPr>
          <a:lstStyle/>
          <a:p>
            <a:r>
              <a:rPr lang="en-US" sz="1400" dirty="0">
                <a:latin typeface="+mj-lt"/>
              </a:rPr>
              <a:t>Edward </a:t>
            </a:r>
            <a:r>
              <a:rPr lang="en-US" sz="1400" dirty="0" err="1">
                <a:latin typeface="+mj-lt"/>
              </a:rPr>
              <a:t>Noguera</a:t>
            </a:r>
            <a:r>
              <a:rPr lang="en-US" sz="1400" dirty="0">
                <a:latin typeface="+mj-lt"/>
              </a:rPr>
              <a:t>. Anesthesia for head and neck flap</a:t>
            </a:r>
          </a:p>
          <a:p>
            <a:r>
              <a:rPr lang="en-US" sz="1400" dirty="0">
                <a:latin typeface="+mj-lt"/>
              </a:rPr>
              <a:t>reconstructive surgery. Anesthesia for Otolaryngologic Surgery. 2013</a:t>
            </a:r>
          </a:p>
        </p:txBody>
      </p:sp>
      <p:pic>
        <p:nvPicPr>
          <p:cNvPr id="6146" name="Picture 2" descr="Image result for icu">
            <a:extLst>
              <a:ext uri="{FF2B5EF4-FFF2-40B4-BE49-F238E27FC236}">
                <a16:creationId xmlns:a16="http://schemas.microsoft.com/office/drawing/2014/main" id="{4B948E89-A6A0-4EB6-9087-AAE61D883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1340" y="3972548"/>
            <a:ext cx="3065016" cy="2298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Image result for anesthesia monitor">
            <a:extLst>
              <a:ext uri="{FF2B5EF4-FFF2-40B4-BE49-F238E27FC236}">
                <a16:creationId xmlns:a16="http://schemas.microsoft.com/office/drawing/2014/main" id="{C591FE5C-275E-40B8-839B-DC7CAF9C6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530" y="739806"/>
            <a:ext cx="2911136" cy="2911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633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33265-1A63-43BF-B4FA-C6DA68E5D921}"/>
              </a:ext>
            </a:extLst>
          </p:cNvPr>
          <p:cNvSpPr>
            <a:spLocks noGrp="1"/>
          </p:cNvSpPr>
          <p:nvPr>
            <p:ph type="title"/>
          </p:nvPr>
        </p:nvSpPr>
        <p:spPr>
          <a:xfrm>
            <a:off x="1154956" y="2861733"/>
            <a:ext cx="9737945" cy="1915647"/>
          </a:xfrm>
        </p:spPr>
        <p:txBody>
          <a:bodyPr/>
          <a:lstStyle/>
          <a:p>
            <a:r>
              <a:rPr lang="en-US" sz="5400" b="1" dirty="0">
                <a:solidFill>
                  <a:schemeClr val="tx1"/>
                </a:solidFill>
              </a:rPr>
              <a:t>Intraoperative Management</a:t>
            </a:r>
            <a:endParaRPr lang="en-US" sz="5400" dirty="0">
              <a:solidFill>
                <a:schemeClr val="tx1"/>
              </a:solidFill>
            </a:endParaRPr>
          </a:p>
        </p:txBody>
      </p:sp>
    </p:spTree>
    <p:extLst>
      <p:ext uri="{BB962C8B-B14F-4D97-AF65-F5344CB8AC3E}">
        <p14:creationId xmlns:p14="http://schemas.microsoft.com/office/powerpoint/2010/main" val="1715730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AED9-DB8D-463B-A432-1AC846747A22}"/>
              </a:ext>
            </a:extLst>
          </p:cNvPr>
          <p:cNvSpPr>
            <a:spLocks noGrp="1"/>
          </p:cNvSpPr>
          <p:nvPr>
            <p:ph type="title"/>
          </p:nvPr>
        </p:nvSpPr>
        <p:spPr/>
        <p:txBody>
          <a:bodyPr/>
          <a:lstStyle/>
          <a:p>
            <a:r>
              <a:rPr lang="en-US" b="1" dirty="0"/>
              <a:t>Access and monitoring</a:t>
            </a:r>
            <a:endParaRPr lang="en-US" dirty="0"/>
          </a:p>
        </p:txBody>
      </p:sp>
      <p:sp>
        <p:nvSpPr>
          <p:cNvPr id="3" name="Content Placeholder 2">
            <a:extLst>
              <a:ext uri="{FF2B5EF4-FFF2-40B4-BE49-F238E27FC236}">
                <a16:creationId xmlns:a16="http://schemas.microsoft.com/office/drawing/2014/main" id="{2DAB3A48-9093-45C5-B8FD-E74301F858E9}"/>
              </a:ext>
            </a:extLst>
          </p:cNvPr>
          <p:cNvSpPr>
            <a:spLocks noGrp="1"/>
          </p:cNvSpPr>
          <p:nvPr>
            <p:ph idx="1"/>
          </p:nvPr>
        </p:nvSpPr>
        <p:spPr>
          <a:xfrm>
            <a:off x="86356" y="1899813"/>
            <a:ext cx="7157823" cy="4195481"/>
          </a:xfrm>
        </p:spPr>
        <p:txBody>
          <a:bodyPr>
            <a:normAutofit/>
          </a:bodyPr>
          <a:lstStyle/>
          <a:p>
            <a:r>
              <a:rPr lang="en-US" sz="2800" b="1" dirty="0"/>
              <a:t>Catheterization is essential for good venous (large caliber) access</a:t>
            </a:r>
          </a:p>
          <a:p>
            <a:pPr marL="0" indent="0">
              <a:buNone/>
            </a:pPr>
            <a:r>
              <a:rPr lang="en-US" sz="2800" b="1" dirty="0"/>
              <a:t> </a:t>
            </a:r>
          </a:p>
          <a:p>
            <a:r>
              <a:rPr lang="en-US" sz="2800" b="1" dirty="0"/>
              <a:t>The location must be discussed with surgeon, as it can influence the harvesting place</a:t>
            </a:r>
          </a:p>
        </p:txBody>
      </p:sp>
      <p:sp>
        <p:nvSpPr>
          <p:cNvPr id="4" name="Rectangle 3">
            <a:extLst>
              <a:ext uri="{FF2B5EF4-FFF2-40B4-BE49-F238E27FC236}">
                <a16:creationId xmlns:a16="http://schemas.microsoft.com/office/drawing/2014/main" id="{CC44158C-FBAA-4058-8610-1EC9A09ABE38}"/>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7170" name="Picture 2" descr="Image result for jelco">
            <a:extLst>
              <a:ext uri="{FF2B5EF4-FFF2-40B4-BE49-F238E27FC236}">
                <a16:creationId xmlns:a16="http://schemas.microsoft.com/office/drawing/2014/main" id="{6A83DDDB-2989-4352-90A3-39EBF6547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434" y="884802"/>
            <a:ext cx="3594255" cy="2914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Related image">
            <a:extLst>
              <a:ext uri="{FF2B5EF4-FFF2-40B4-BE49-F238E27FC236}">
                <a16:creationId xmlns:a16="http://schemas.microsoft.com/office/drawing/2014/main" id="{231BA229-3B64-4FA8-BFB7-1AEB88141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214" y="3921287"/>
            <a:ext cx="3427686" cy="21279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494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Introduction</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679182" y="2133600"/>
            <a:ext cx="9088583" cy="3777622"/>
          </a:xfrm>
        </p:spPr>
        <p:txBody>
          <a:bodyPr>
            <a:normAutofit/>
          </a:bodyPr>
          <a:lstStyle/>
          <a:p>
            <a:r>
              <a:rPr lang="en-US" sz="2800" b="1" dirty="0"/>
              <a:t>The technique of free tissue transfer is complex and despite improvement in surgical skills, hypoperfusion, and necrosis of transferred tissues represent major problems</a:t>
            </a:r>
          </a:p>
        </p:txBody>
      </p:sp>
    </p:spTree>
    <p:extLst>
      <p:ext uri="{BB962C8B-B14F-4D97-AF65-F5344CB8AC3E}">
        <p14:creationId xmlns:p14="http://schemas.microsoft.com/office/powerpoint/2010/main" val="1565344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82BAA-C2B2-410B-B451-FC3579708317}"/>
              </a:ext>
            </a:extLst>
          </p:cNvPr>
          <p:cNvSpPr>
            <a:spLocks noGrp="1"/>
          </p:cNvSpPr>
          <p:nvPr>
            <p:ph type="title"/>
          </p:nvPr>
        </p:nvSpPr>
        <p:spPr/>
        <p:txBody>
          <a:bodyPr/>
          <a:lstStyle/>
          <a:p>
            <a:r>
              <a:rPr lang="en-US" b="1" dirty="0"/>
              <a:t>Access and monitoring</a:t>
            </a:r>
            <a:endParaRPr lang="en-US" dirty="0"/>
          </a:p>
        </p:txBody>
      </p:sp>
      <p:sp>
        <p:nvSpPr>
          <p:cNvPr id="3" name="Content Placeholder 2">
            <a:extLst>
              <a:ext uri="{FF2B5EF4-FFF2-40B4-BE49-F238E27FC236}">
                <a16:creationId xmlns:a16="http://schemas.microsoft.com/office/drawing/2014/main" id="{255E1788-2713-44F1-B108-D11B2A3231C8}"/>
              </a:ext>
            </a:extLst>
          </p:cNvPr>
          <p:cNvSpPr>
            <a:spLocks noGrp="1"/>
          </p:cNvSpPr>
          <p:nvPr>
            <p:ph idx="1"/>
          </p:nvPr>
        </p:nvSpPr>
        <p:spPr>
          <a:xfrm>
            <a:off x="206667" y="1578523"/>
            <a:ext cx="6753771" cy="2021932"/>
          </a:xfrm>
        </p:spPr>
        <p:txBody>
          <a:bodyPr>
            <a:normAutofit/>
          </a:bodyPr>
          <a:lstStyle/>
          <a:p>
            <a:r>
              <a:rPr lang="en-US" sz="2800" b="1" dirty="0"/>
              <a:t>In addition to basic monitoring, </a:t>
            </a:r>
            <a:r>
              <a:rPr lang="en-US" sz="2800" b="1" dirty="0">
                <a:solidFill>
                  <a:srgbClr val="FF7979"/>
                </a:solidFill>
              </a:rPr>
              <a:t>invasive arterial pressure monitoring </a:t>
            </a:r>
            <a:r>
              <a:rPr lang="en-US" sz="2800" b="1" dirty="0"/>
              <a:t>is recommended in these patients</a:t>
            </a:r>
          </a:p>
          <a:p>
            <a:endParaRPr lang="en-US" sz="2800" b="1" dirty="0"/>
          </a:p>
          <a:p>
            <a:pPr marL="0" indent="0">
              <a:buNone/>
            </a:pPr>
            <a:endParaRPr lang="en-US" sz="2800" b="1" dirty="0"/>
          </a:p>
        </p:txBody>
      </p:sp>
      <p:sp>
        <p:nvSpPr>
          <p:cNvPr id="4" name="Rectangle 3">
            <a:extLst>
              <a:ext uri="{FF2B5EF4-FFF2-40B4-BE49-F238E27FC236}">
                <a16:creationId xmlns:a16="http://schemas.microsoft.com/office/drawing/2014/main" id="{71062558-D8EC-4567-AA9F-2D5509C0719A}"/>
              </a:ext>
            </a:extLst>
          </p:cNvPr>
          <p:cNvSpPr/>
          <p:nvPr/>
        </p:nvSpPr>
        <p:spPr>
          <a:xfrm>
            <a:off x="5582220" y="6371429"/>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8194" name="Picture 2" descr="Image result for arterial line">
            <a:extLst>
              <a:ext uri="{FF2B5EF4-FFF2-40B4-BE49-F238E27FC236}">
                <a16:creationId xmlns:a16="http://schemas.microsoft.com/office/drawing/2014/main" id="{D5913571-D80E-467D-9AFC-91B8C3A79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839"/>
          <a:stretch/>
        </p:blipFill>
        <p:spPr bwMode="auto">
          <a:xfrm>
            <a:off x="1312061" y="3235410"/>
            <a:ext cx="4270159" cy="32480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Image result for arterial line">
            <a:extLst>
              <a:ext uri="{FF2B5EF4-FFF2-40B4-BE49-F238E27FC236}">
                <a16:creationId xmlns:a16="http://schemas.microsoft.com/office/drawing/2014/main" id="{4C47C18B-E55D-4A1A-9EA2-7FD46CA70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9882" y="1427119"/>
            <a:ext cx="4407695" cy="29015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067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81A6-61C1-432B-A8FC-AAA3A499777C}"/>
              </a:ext>
            </a:extLst>
          </p:cNvPr>
          <p:cNvSpPr>
            <a:spLocks noGrp="1"/>
          </p:cNvSpPr>
          <p:nvPr>
            <p:ph type="title"/>
          </p:nvPr>
        </p:nvSpPr>
        <p:spPr/>
        <p:txBody>
          <a:bodyPr/>
          <a:lstStyle/>
          <a:p>
            <a:r>
              <a:rPr lang="en-US" b="1" dirty="0"/>
              <a:t>Access and monitoring</a:t>
            </a:r>
            <a:endParaRPr lang="en-US" dirty="0"/>
          </a:p>
        </p:txBody>
      </p:sp>
      <p:sp>
        <p:nvSpPr>
          <p:cNvPr id="3" name="Content Placeholder 2">
            <a:extLst>
              <a:ext uri="{FF2B5EF4-FFF2-40B4-BE49-F238E27FC236}">
                <a16:creationId xmlns:a16="http://schemas.microsoft.com/office/drawing/2014/main" id="{51C665F5-0BE4-463C-9C10-56BCCA086BD0}"/>
              </a:ext>
            </a:extLst>
          </p:cNvPr>
          <p:cNvSpPr>
            <a:spLocks noGrp="1"/>
          </p:cNvSpPr>
          <p:nvPr>
            <p:ph idx="1"/>
          </p:nvPr>
        </p:nvSpPr>
        <p:spPr>
          <a:xfrm>
            <a:off x="307196" y="1516950"/>
            <a:ext cx="7780361" cy="3824099"/>
          </a:xfrm>
        </p:spPr>
        <p:txBody>
          <a:bodyPr>
            <a:normAutofit/>
          </a:bodyPr>
          <a:lstStyle/>
          <a:p>
            <a:pPr marL="0" indent="0">
              <a:buNone/>
            </a:pPr>
            <a:r>
              <a:rPr lang="en-US" sz="2400" b="1" dirty="0">
                <a:solidFill>
                  <a:srgbClr val="00B0F0"/>
                </a:solidFill>
              </a:rPr>
              <a:t>Central venous pressure monitoring </a:t>
            </a:r>
            <a:endParaRPr lang="th-TH" sz="2400" b="1" dirty="0">
              <a:solidFill>
                <a:srgbClr val="00B0F0"/>
              </a:solidFill>
            </a:endParaRPr>
          </a:p>
          <a:p>
            <a:r>
              <a:rPr lang="en-US" sz="2400" b="1" dirty="0"/>
              <a:t>reflects the cardiac filling pressures and can be used for cardiac output management</a:t>
            </a:r>
          </a:p>
          <a:p>
            <a:endParaRPr lang="en-US" sz="2400" b="1" dirty="0"/>
          </a:p>
          <a:p>
            <a:r>
              <a:rPr lang="en-US" sz="2400" b="1" dirty="0"/>
              <a:t>It is useful if there is massive blood loss or the patient has poor peripheral access, but it is not recommended as routine</a:t>
            </a:r>
          </a:p>
          <a:p>
            <a:endParaRPr lang="en-US" sz="2400" b="1" dirty="0"/>
          </a:p>
        </p:txBody>
      </p:sp>
      <p:sp>
        <p:nvSpPr>
          <p:cNvPr id="4" name="Rectangle 3">
            <a:extLst>
              <a:ext uri="{FF2B5EF4-FFF2-40B4-BE49-F238E27FC236}">
                <a16:creationId xmlns:a16="http://schemas.microsoft.com/office/drawing/2014/main" id="{AF9B1D8F-1AA5-421E-94B9-D5C5958F0804}"/>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9220" name="Picture 4" descr="Related image">
            <a:extLst>
              <a:ext uri="{FF2B5EF4-FFF2-40B4-BE49-F238E27FC236}">
                <a16:creationId xmlns:a16="http://schemas.microsoft.com/office/drawing/2014/main" id="{9CAFC197-A568-4165-95FA-EBFCF6284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0143" y="2254928"/>
            <a:ext cx="4181382" cy="30861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1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C6563-5C06-4055-B008-4305FDC4AC27}"/>
              </a:ext>
            </a:extLst>
          </p:cNvPr>
          <p:cNvSpPr>
            <a:spLocks noGrp="1"/>
          </p:cNvSpPr>
          <p:nvPr>
            <p:ph type="title"/>
          </p:nvPr>
        </p:nvSpPr>
        <p:spPr/>
        <p:txBody>
          <a:bodyPr/>
          <a:lstStyle/>
          <a:p>
            <a:r>
              <a:rPr lang="en-US" b="1" dirty="0"/>
              <a:t>Access and monitoring</a:t>
            </a:r>
            <a:endParaRPr lang="en-US" dirty="0"/>
          </a:p>
        </p:txBody>
      </p:sp>
      <p:sp>
        <p:nvSpPr>
          <p:cNvPr id="3" name="Content Placeholder 2">
            <a:extLst>
              <a:ext uri="{FF2B5EF4-FFF2-40B4-BE49-F238E27FC236}">
                <a16:creationId xmlns:a16="http://schemas.microsoft.com/office/drawing/2014/main" id="{4756A64A-8FCD-4855-B01B-517A3953231C}"/>
              </a:ext>
            </a:extLst>
          </p:cNvPr>
          <p:cNvSpPr>
            <a:spLocks noGrp="1"/>
          </p:cNvSpPr>
          <p:nvPr>
            <p:ph idx="1"/>
          </p:nvPr>
        </p:nvSpPr>
        <p:spPr>
          <a:xfrm>
            <a:off x="322078" y="1458114"/>
            <a:ext cx="9922754" cy="4195481"/>
          </a:xfrm>
        </p:spPr>
        <p:txBody>
          <a:bodyPr>
            <a:normAutofit/>
          </a:bodyPr>
          <a:lstStyle/>
          <a:p>
            <a:pPr marL="0" indent="0">
              <a:buNone/>
            </a:pPr>
            <a:r>
              <a:rPr lang="en-US" sz="2800" b="1" dirty="0">
                <a:solidFill>
                  <a:srgbClr val="FFFF00"/>
                </a:solidFill>
              </a:rPr>
              <a:t>Urine output</a:t>
            </a:r>
            <a:endParaRPr lang="en-US" sz="2800" b="1" dirty="0"/>
          </a:p>
          <a:p>
            <a:r>
              <a:rPr lang="en-US" sz="2800" b="1" dirty="0"/>
              <a:t>Tube placement allows not only </a:t>
            </a:r>
            <a:br>
              <a:rPr lang="en-US" sz="2800" b="1" dirty="0"/>
            </a:br>
            <a:r>
              <a:rPr lang="en-US" sz="2800" b="1" dirty="0"/>
              <a:t>monitoring but also the prevention </a:t>
            </a:r>
            <a:br>
              <a:rPr lang="en-US" sz="2800" b="1" dirty="0"/>
            </a:br>
            <a:r>
              <a:rPr lang="en-US" sz="2800" b="1" dirty="0"/>
              <a:t>of bladder distension </a:t>
            </a:r>
          </a:p>
          <a:p>
            <a:endParaRPr lang="en-US" sz="2800" b="1" dirty="0"/>
          </a:p>
          <a:p>
            <a:r>
              <a:rPr lang="en-US" sz="2800" b="1" dirty="0"/>
              <a:t>An output from 1 to 2 mL/kg should </a:t>
            </a:r>
            <a:br>
              <a:rPr lang="en-US" sz="2800" b="1" dirty="0"/>
            </a:br>
            <a:r>
              <a:rPr lang="en-US" sz="2800" b="1" dirty="0"/>
              <a:t>be kept</a:t>
            </a:r>
          </a:p>
        </p:txBody>
      </p:sp>
      <p:sp>
        <p:nvSpPr>
          <p:cNvPr id="5" name="Rectangle 4">
            <a:extLst>
              <a:ext uri="{FF2B5EF4-FFF2-40B4-BE49-F238E27FC236}">
                <a16:creationId xmlns:a16="http://schemas.microsoft.com/office/drawing/2014/main" id="{EDD6E5E6-D36B-4391-B5AB-78DBF5A78155}"/>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10242" name="Picture 2" descr="Image result for foley catheter urine bag">
            <a:extLst>
              <a:ext uri="{FF2B5EF4-FFF2-40B4-BE49-F238E27FC236}">
                <a16:creationId xmlns:a16="http://schemas.microsoft.com/office/drawing/2014/main" id="{C05BBF9C-9619-47AA-B972-04D905B4086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949314" y="2523343"/>
            <a:ext cx="5013816" cy="3342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612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Intraoperative monitoring</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25590" y="1938478"/>
            <a:ext cx="9088583" cy="3777622"/>
          </a:xfrm>
        </p:spPr>
        <p:txBody>
          <a:bodyPr>
            <a:normAutofit/>
          </a:bodyPr>
          <a:lstStyle/>
          <a:p>
            <a:pPr marL="0" indent="0">
              <a:buNone/>
            </a:pPr>
            <a:r>
              <a:rPr lang="en-US" sz="3200" b="1" dirty="0">
                <a:solidFill>
                  <a:srgbClr val="FFFF00"/>
                </a:solidFill>
              </a:rPr>
              <a:t>Temperature monitoring</a:t>
            </a:r>
          </a:p>
          <a:p>
            <a:endParaRPr lang="en-US" sz="3200" b="1" dirty="0">
              <a:solidFill>
                <a:srgbClr val="FFFF00"/>
              </a:solidFill>
            </a:endParaRPr>
          </a:p>
          <a:p>
            <a:endParaRPr lang="en-US" sz="3200" b="1" dirty="0"/>
          </a:p>
        </p:txBody>
      </p:sp>
      <p:sp>
        <p:nvSpPr>
          <p:cNvPr id="5" name="Rectangle 4">
            <a:extLst>
              <a:ext uri="{FF2B5EF4-FFF2-40B4-BE49-F238E27FC236}">
                <a16:creationId xmlns:a16="http://schemas.microsoft.com/office/drawing/2014/main" id="{AED2CA69-8C9E-46C9-A3C2-67DBCBE37B01}"/>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1028" name="Picture 4">
            <a:extLst>
              <a:ext uri="{FF2B5EF4-FFF2-40B4-BE49-F238E27FC236}">
                <a16:creationId xmlns:a16="http://schemas.microsoft.com/office/drawing/2014/main" id="{47F8EA29-53E2-4F5F-809C-F55562163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9970" y="1323310"/>
            <a:ext cx="6171970" cy="4743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754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Intraoperative monitoring</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729272" y="1671961"/>
            <a:ext cx="5050091" cy="3777622"/>
          </a:xfrm>
        </p:spPr>
        <p:txBody>
          <a:bodyPr>
            <a:normAutofit/>
          </a:bodyPr>
          <a:lstStyle/>
          <a:p>
            <a:r>
              <a:rPr lang="en-US" sz="2800" b="1" dirty="0" err="1">
                <a:solidFill>
                  <a:schemeClr val="accent2">
                    <a:lumMod val="60000"/>
                    <a:lumOff val="40000"/>
                  </a:schemeClr>
                </a:solidFill>
              </a:rPr>
              <a:t>FloTrac</a:t>
            </a:r>
            <a:r>
              <a:rPr lang="th-TH" sz="2800" b="1" dirty="0">
                <a:solidFill>
                  <a:schemeClr val="accent2">
                    <a:lumMod val="60000"/>
                    <a:lumOff val="40000"/>
                  </a:schemeClr>
                </a:solidFill>
              </a:rPr>
              <a:t> </a:t>
            </a:r>
            <a:r>
              <a:rPr lang="en-US" sz="2800" b="1" dirty="0" err="1">
                <a:solidFill>
                  <a:schemeClr val="accent2">
                    <a:lumMod val="60000"/>
                    <a:lumOff val="40000"/>
                  </a:schemeClr>
                </a:solidFill>
              </a:rPr>
              <a:t>Vigileo</a:t>
            </a:r>
            <a:r>
              <a:rPr lang="en-US" sz="2800" b="1" dirty="0">
                <a:solidFill>
                  <a:schemeClr val="accent2">
                    <a:lumMod val="60000"/>
                    <a:lumOff val="40000"/>
                  </a:schemeClr>
                </a:solidFill>
              </a:rPr>
              <a:t> system</a:t>
            </a:r>
            <a:r>
              <a:rPr lang="en-US" sz="2800" b="1" dirty="0"/>
              <a:t>, based on arterial waveform analysis, and patient's age,</a:t>
            </a:r>
            <a:r>
              <a:rPr lang="th-TH" sz="2800" b="1" dirty="0"/>
              <a:t> </a:t>
            </a:r>
            <a:r>
              <a:rPr lang="en-US" sz="2800" b="1" dirty="0"/>
              <a:t>sex, height, weight is often used in FF reconstructive surgery as </a:t>
            </a:r>
            <a:r>
              <a:rPr lang="en-US" sz="2800" b="1" dirty="0">
                <a:solidFill>
                  <a:srgbClr val="FFFF00"/>
                </a:solidFill>
              </a:rPr>
              <a:t>mini invasive and reliable</a:t>
            </a:r>
            <a:endParaRPr lang="th-TH" sz="2800" b="1" dirty="0">
              <a:solidFill>
                <a:srgbClr val="FFFF00"/>
              </a:solidFill>
            </a:endParaRPr>
          </a:p>
        </p:txBody>
      </p:sp>
      <p:sp>
        <p:nvSpPr>
          <p:cNvPr id="5" name="Rectangle 4">
            <a:extLst>
              <a:ext uri="{FF2B5EF4-FFF2-40B4-BE49-F238E27FC236}">
                <a16:creationId xmlns:a16="http://schemas.microsoft.com/office/drawing/2014/main" id="{2B60D920-6D9B-42CC-A5D5-86EA83C749FE}"/>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2050" name="Picture 2" descr="Image result for flotrac">
            <a:extLst>
              <a:ext uri="{FF2B5EF4-FFF2-40B4-BE49-F238E27FC236}">
                <a16:creationId xmlns:a16="http://schemas.microsoft.com/office/drawing/2014/main" id="{432A46D2-9B96-4274-AEE1-9FDF98302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358"/>
          <a:stretch/>
        </p:blipFill>
        <p:spPr bwMode="auto">
          <a:xfrm>
            <a:off x="6217976" y="1853248"/>
            <a:ext cx="5814111" cy="321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67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BA9CD-0EA9-45B7-969B-A053E587A085}"/>
              </a:ext>
            </a:extLst>
          </p:cNvPr>
          <p:cNvPicPr>
            <a:picLocks noChangeAspect="1"/>
          </p:cNvPicPr>
          <p:nvPr/>
        </p:nvPicPr>
        <p:blipFill>
          <a:blip r:embed="rId3"/>
          <a:stretch>
            <a:fillRect/>
          </a:stretch>
        </p:blipFill>
        <p:spPr>
          <a:xfrm>
            <a:off x="2833090" y="1231810"/>
            <a:ext cx="7324810" cy="5403959"/>
          </a:xfrm>
          <a:prstGeom prst="rect">
            <a:avLst/>
          </a:prstGeom>
        </p:spPr>
      </p:pic>
      <p:sp>
        <p:nvSpPr>
          <p:cNvPr id="3" name="Rectangle 2">
            <a:extLst>
              <a:ext uri="{FF2B5EF4-FFF2-40B4-BE49-F238E27FC236}">
                <a16:creationId xmlns:a16="http://schemas.microsoft.com/office/drawing/2014/main" id="{96C3D88A-606E-4577-B63A-4A2763F56636}"/>
              </a:ext>
            </a:extLst>
          </p:cNvPr>
          <p:cNvSpPr/>
          <p:nvPr/>
        </p:nvSpPr>
        <p:spPr>
          <a:xfrm>
            <a:off x="532370" y="394602"/>
            <a:ext cx="8125942" cy="584775"/>
          </a:xfrm>
          <a:prstGeom prst="rect">
            <a:avLst/>
          </a:prstGeom>
        </p:spPr>
        <p:txBody>
          <a:bodyPr wrap="none">
            <a:spAutoFit/>
          </a:bodyPr>
          <a:lstStyle/>
          <a:p>
            <a:r>
              <a:rPr lang="en-US" sz="3200" b="1" dirty="0">
                <a:solidFill>
                  <a:srgbClr val="FFFF00"/>
                </a:solidFill>
              </a:rPr>
              <a:t>Hypotension Probability Indicator (HPI)</a:t>
            </a:r>
            <a:r>
              <a:rPr lang="en-US" sz="3200" b="1" dirty="0"/>
              <a:t> </a:t>
            </a:r>
            <a:endParaRPr lang="en-US" sz="3200" dirty="0"/>
          </a:p>
        </p:txBody>
      </p:sp>
    </p:spTree>
    <p:extLst>
      <p:ext uri="{BB962C8B-B14F-4D97-AF65-F5344CB8AC3E}">
        <p14:creationId xmlns:p14="http://schemas.microsoft.com/office/powerpoint/2010/main" val="462613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regional anesthesia">
            <a:extLst>
              <a:ext uri="{FF2B5EF4-FFF2-40B4-BE49-F238E27FC236}">
                <a16:creationId xmlns:a16="http://schemas.microsoft.com/office/drawing/2014/main" id="{19D4F914-CE8D-40F6-A235-C60DE7E42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641" y="2442873"/>
            <a:ext cx="5510405" cy="33062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B3E831-555B-40A2-991D-11E742F939B3}"/>
              </a:ext>
            </a:extLst>
          </p:cNvPr>
          <p:cNvSpPr>
            <a:spLocks noGrp="1"/>
          </p:cNvSpPr>
          <p:nvPr>
            <p:ph type="title"/>
          </p:nvPr>
        </p:nvSpPr>
        <p:spPr/>
        <p:txBody>
          <a:bodyPr/>
          <a:lstStyle/>
          <a:p>
            <a:r>
              <a:rPr lang="en-US" b="1" dirty="0"/>
              <a:t>Type of anesthesia</a:t>
            </a:r>
            <a:endParaRPr lang="en-US" dirty="0"/>
          </a:p>
        </p:txBody>
      </p:sp>
      <p:sp>
        <p:nvSpPr>
          <p:cNvPr id="3" name="Content Placeholder 2">
            <a:extLst>
              <a:ext uri="{FF2B5EF4-FFF2-40B4-BE49-F238E27FC236}">
                <a16:creationId xmlns:a16="http://schemas.microsoft.com/office/drawing/2014/main" id="{942E066A-9311-483B-821C-C968B45518DF}"/>
              </a:ext>
            </a:extLst>
          </p:cNvPr>
          <p:cNvSpPr>
            <a:spLocks noGrp="1"/>
          </p:cNvSpPr>
          <p:nvPr>
            <p:ph idx="1"/>
          </p:nvPr>
        </p:nvSpPr>
        <p:spPr>
          <a:xfrm>
            <a:off x="330954" y="1672940"/>
            <a:ext cx="5948665" cy="4195481"/>
          </a:xfrm>
        </p:spPr>
        <p:txBody>
          <a:bodyPr>
            <a:normAutofit/>
          </a:bodyPr>
          <a:lstStyle/>
          <a:p>
            <a:pPr marL="0" indent="0">
              <a:buNone/>
            </a:pPr>
            <a:r>
              <a:rPr lang="en-US" sz="2800" b="1" dirty="0">
                <a:solidFill>
                  <a:srgbClr val="FFFF00"/>
                </a:solidFill>
              </a:rPr>
              <a:t>The regional anesthesia</a:t>
            </a:r>
            <a:endParaRPr lang="th-TH" sz="2800" b="1" dirty="0"/>
          </a:p>
          <a:p>
            <a:r>
              <a:rPr lang="en-US" sz="2400" b="1" dirty="0"/>
              <a:t>In microvascular surgery (which</a:t>
            </a:r>
            <a:r>
              <a:rPr lang="th-TH" sz="2400" b="1" dirty="0"/>
              <a:t> </a:t>
            </a:r>
            <a:r>
              <a:rPr lang="en-US" sz="2400" b="1" dirty="0"/>
              <a:t>implies long lasting procedures, requiring many hours of</a:t>
            </a:r>
            <a:r>
              <a:rPr lang="th-TH" sz="2400" b="1" dirty="0"/>
              <a:t> </a:t>
            </a:r>
            <a:r>
              <a:rPr lang="en-US" sz="2400" b="1" dirty="0"/>
              <a:t>anesthesia), regional blocks are mostly associated with</a:t>
            </a:r>
            <a:r>
              <a:rPr lang="th-TH" sz="2400" b="1" dirty="0"/>
              <a:t> </a:t>
            </a:r>
            <a:r>
              <a:rPr lang="en-US" sz="2400" b="1" dirty="0"/>
              <a:t>general anesthesia</a:t>
            </a:r>
          </a:p>
        </p:txBody>
      </p:sp>
      <p:sp>
        <p:nvSpPr>
          <p:cNvPr id="4" name="TextBox 3">
            <a:extLst>
              <a:ext uri="{FF2B5EF4-FFF2-40B4-BE49-F238E27FC236}">
                <a16:creationId xmlns:a16="http://schemas.microsoft.com/office/drawing/2014/main" id="{F539B7C7-2438-41B7-B1A0-E33184E9DF64}"/>
              </a:ext>
            </a:extLst>
          </p:cNvPr>
          <p:cNvSpPr txBox="1"/>
          <p:nvPr/>
        </p:nvSpPr>
        <p:spPr>
          <a:xfrm>
            <a:off x="6755907" y="6191574"/>
            <a:ext cx="5600961" cy="523220"/>
          </a:xfrm>
          <a:prstGeom prst="rect">
            <a:avLst/>
          </a:prstGeom>
          <a:noFill/>
        </p:spPr>
        <p:txBody>
          <a:bodyPr wrap="square" rtlCol="0">
            <a:spAutoFit/>
          </a:bodyPr>
          <a:lstStyle/>
          <a:p>
            <a:r>
              <a:rPr lang="en-US" sz="1400" dirty="0"/>
              <a:t>Natalia </a:t>
            </a:r>
            <a:r>
              <a:rPr lang="en-US" sz="1400" dirty="0" err="1"/>
              <a:t>Hagau</a:t>
            </a:r>
            <a:r>
              <a:rPr lang="en-US" sz="1400" dirty="0"/>
              <a:t>. Anesthesia for free vascularized tissue transfer. Wiley </a:t>
            </a:r>
            <a:r>
              <a:rPr lang="en-US" sz="1400" dirty="0" err="1"/>
              <a:t>InterScience</a:t>
            </a:r>
            <a:r>
              <a:rPr lang="en-US" sz="1400" dirty="0"/>
              <a:t> .22 October 2008</a:t>
            </a:r>
          </a:p>
        </p:txBody>
      </p:sp>
    </p:spTree>
    <p:extLst>
      <p:ext uri="{BB962C8B-B14F-4D97-AF65-F5344CB8AC3E}">
        <p14:creationId xmlns:p14="http://schemas.microsoft.com/office/powerpoint/2010/main" val="176267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DDCC-C76D-4A95-853C-A04EE02A508A}"/>
              </a:ext>
            </a:extLst>
          </p:cNvPr>
          <p:cNvSpPr>
            <a:spLocks noGrp="1"/>
          </p:cNvSpPr>
          <p:nvPr>
            <p:ph type="title"/>
          </p:nvPr>
        </p:nvSpPr>
        <p:spPr/>
        <p:txBody>
          <a:bodyPr/>
          <a:lstStyle/>
          <a:p>
            <a:r>
              <a:rPr lang="en-US" b="1" dirty="0"/>
              <a:t>Type of anesthesia</a:t>
            </a:r>
            <a:endParaRPr lang="en-US" dirty="0"/>
          </a:p>
        </p:txBody>
      </p:sp>
      <p:sp>
        <p:nvSpPr>
          <p:cNvPr id="3" name="Content Placeholder 2">
            <a:extLst>
              <a:ext uri="{FF2B5EF4-FFF2-40B4-BE49-F238E27FC236}">
                <a16:creationId xmlns:a16="http://schemas.microsoft.com/office/drawing/2014/main" id="{C54C06AB-937A-4129-86C4-5BC68B5B3499}"/>
              </a:ext>
            </a:extLst>
          </p:cNvPr>
          <p:cNvSpPr>
            <a:spLocks noGrp="1"/>
          </p:cNvSpPr>
          <p:nvPr>
            <p:ph idx="1"/>
          </p:nvPr>
        </p:nvSpPr>
        <p:spPr>
          <a:xfrm>
            <a:off x="979302" y="1449237"/>
            <a:ext cx="10011531" cy="4195481"/>
          </a:xfrm>
        </p:spPr>
        <p:txBody>
          <a:bodyPr>
            <a:normAutofit/>
          </a:bodyPr>
          <a:lstStyle/>
          <a:p>
            <a:endParaRPr lang="th-TH" sz="2800" b="1" dirty="0"/>
          </a:p>
          <a:p>
            <a:r>
              <a:rPr lang="en-US" sz="2800" b="1" dirty="0"/>
              <a:t>Effects of different </a:t>
            </a:r>
            <a:r>
              <a:rPr lang="en-US" sz="2800" b="1" dirty="0">
                <a:solidFill>
                  <a:srgbClr val="FFFF00"/>
                </a:solidFill>
              </a:rPr>
              <a:t>volatile anesthetics</a:t>
            </a:r>
            <a:r>
              <a:rPr lang="en-US" sz="2800" b="1" dirty="0"/>
              <a:t> on</a:t>
            </a:r>
            <a:r>
              <a:rPr lang="th-TH" sz="2800" b="1" dirty="0"/>
              <a:t> </a:t>
            </a:r>
            <a:r>
              <a:rPr lang="en-US" sz="2800" b="1" dirty="0"/>
              <a:t>blood flow in the free flaps are not yet well known</a:t>
            </a:r>
          </a:p>
        </p:txBody>
      </p:sp>
      <p:sp>
        <p:nvSpPr>
          <p:cNvPr id="4" name="TextBox 3">
            <a:extLst>
              <a:ext uri="{FF2B5EF4-FFF2-40B4-BE49-F238E27FC236}">
                <a16:creationId xmlns:a16="http://schemas.microsoft.com/office/drawing/2014/main" id="{7B98E49C-15E3-4527-96A4-537A8AB46F99}"/>
              </a:ext>
            </a:extLst>
          </p:cNvPr>
          <p:cNvSpPr txBox="1"/>
          <p:nvPr/>
        </p:nvSpPr>
        <p:spPr>
          <a:xfrm>
            <a:off x="6755907" y="6191574"/>
            <a:ext cx="5600961" cy="523220"/>
          </a:xfrm>
          <a:prstGeom prst="rect">
            <a:avLst/>
          </a:prstGeom>
          <a:noFill/>
        </p:spPr>
        <p:txBody>
          <a:bodyPr wrap="square" rtlCol="0">
            <a:spAutoFit/>
          </a:bodyPr>
          <a:lstStyle/>
          <a:p>
            <a:r>
              <a:rPr lang="en-US" sz="1400" dirty="0"/>
              <a:t>Natalia </a:t>
            </a:r>
            <a:r>
              <a:rPr lang="en-US" sz="1400" dirty="0" err="1"/>
              <a:t>Hagau</a:t>
            </a:r>
            <a:r>
              <a:rPr lang="en-US" sz="1400" dirty="0"/>
              <a:t>. Anesthesia for free vascularized tissue transfer. Wiley </a:t>
            </a:r>
            <a:r>
              <a:rPr lang="en-US" sz="1400" dirty="0" err="1"/>
              <a:t>InterScience</a:t>
            </a:r>
            <a:r>
              <a:rPr lang="en-US" sz="1400" dirty="0"/>
              <a:t> .22 October 2008</a:t>
            </a:r>
          </a:p>
        </p:txBody>
      </p:sp>
      <p:pic>
        <p:nvPicPr>
          <p:cNvPr id="12290" name="Picture 2" descr="Image result for sevoflurane">
            <a:extLst>
              <a:ext uri="{FF2B5EF4-FFF2-40B4-BE49-F238E27FC236}">
                <a16:creationId xmlns:a16="http://schemas.microsoft.com/office/drawing/2014/main" id="{71EB4781-C3F7-41E4-8D21-EDC00416F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984" y="3429000"/>
            <a:ext cx="2104685" cy="2807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2" name="Picture 4" descr="Image result for desflurane">
            <a:extLst>
              <a:ext uri="{FF2B5EF4-FFF2-40B4-BE49-F238E27FC236}">
                <a16:creationId xmlns:a16="http://schemas.microsoft.com/office/drawing/2014/main" id="{09F9997F-DB8B-442C-BA13-8EF2B4EFA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5708" y="3554584"/>
            <a:ext cx="2636990" cy="2636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6" name="Picture 8" descr="Image result for isoflurane">
            <a:extLst>
              <a:ext uri="{FF2B5EF4-FFF2-40B4-BE49-F238E27FC236}">
                <a16:creationId xmlns:a16="http://schemas.microsoft.com/office/drawing/2014/main" id="{B3A4CB30-FC59-4149-B7E4-8B84B4C5AC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302" y="3471971"/>
            <a:ext cx="2669420" cy="26694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019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Type of anesthesia</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665066" y="1982679"/>
            <a:ext cx="10529676" cy="3777622"/>
          </a:xfrm>
        </p:spPr>
        <p:txBody>
          <a:bodyPr/>
          <a:lstStyle/>
          <a:p>
            <a:r>
              <a:rPr lang="en-US" sz="2400" b="1" dirty="0">
                <a:solidFill>
                  <a:srgbClr val="FF7C80"/>
                </a:solidFill>
              </a:rPr>
              <a:t>Patients in the</a:t>
            </a:r>
            <a:r>
              <a:rPr lang="th-TH" sz="2400" b="1" dirty="0">
                <a:solidFill>
                  <a:srgbClr val="FF7C80"/>
                </a:solidFill>
              </a:rPr>
              <a:t> </a:t>
            </a:r>
            <a:r>
              <a:rPr lang="en-US" sz="2400" b="1" dirty="0">
                <a:solidFill>
                  <a:srgbClr val="FF7C80"/>
                </a:solidFill>
              </a:rPr>
              <a:t>TIVA group required less perioperative fluids</a:t>
            </a:r>
            <a:r>
              <a:rPr lang="en-US" sz="2400" b="1" dirty="0"/>
              <a:t> (both crystalloid and</a:t>
            </a:r>
            <a:r>
              <a:rPr lang="th-TH" sz="2400" b="1" dirty="0"/>
              <a:t> </a:t>
            </a:r>
            <a:r>
              <a:rPr lang="en-US" sz="2400" b="1" dirty="0"/>
              <a:t>colloid) to maintain hemodynamic stability, furthermore, after</a:t>
            </a:r>
            <a:r>
              <a:rPr lang="th-TH" sz="2400" b="1" dirty="0"/>
              <a:t> </a:t>
            </a:r>
            <a:r>
              <a:rPr lang="en-US" sz="2400" b="1" dirty="0"/>
              <a:t>multivariate regression, patients in the TIVA group had a </a:t>
            </a:r>
            <a:r>
              <a:rPr lang="en-US" sz="2400" b="1" dirty="0">
                <a:solidFill>
                  <a:srgbClr val="FF7C80"/>
                </a:solidFill>
              </a:rPr>
              <a:t>significantly</a:t>
            </a:r>
            <a:r>
              <a:rPr lang="th-TH" sz="2400" b="1" dirty="0">
                <a:solidFill>
                  <a:srgbClr val="FF7C80"/>
                </a:solidFill>
              </a:rPr>
              <a:t> </a:t>
            </a:r>
            <a:r>
              <a:rPr lang="en-US" sz="2400" b="1" dirty="0">
                <a:solidFill>
                  <a:srgbClr val="FF7C80"/>
                </a:solidFill>
              </a:rPr>
              <a:t>reduced risk of pulmonary complication compared with the inhalation</a:t>
            </a:r>
            <a:r>
              <a:rPr lang="th-TH" sz="2400" b="1" dirty="0">
                <a:solidFill>
                  <a:srgbClr val="FF7C80"/>
                </a:solidFill>
              </a:rPr>
              <a:t> </a:t>
            </a:r>
            <a:r>
              <a:rPr lang="en-US" sz="2400" b="1" dirty="0">
                <a:solidFill>
                  <a:srgbClr val="FF7C80"/>
                </a:solidFill>
              </a:rPr>
              <a:t>group</a:t>
            </a:r>
          </a:p>
        </p:txBody>
      </p:sp>
      <p:sp>
        <p:nvSpPr>
          <p:cNvPr id="5" name="Rectangle 4">
            <a:extLst>
              <a:ext uri="{FF2B5EF4-FFF2-40B4-BE49-F238E27FC236}">
                <a16:creationId xmlns:a16="http://schemas.microsoft.com/office/drawing/2014/main" id="{D4E506C8-429C-486E-B091-6EB66DB94141}"/>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13314" name="Picture 2" descr="Related image">
            <a:extLst>
              <a:ext uri="{FF2B5EF4-FFF2-40B4-BE49-F238E27FC236}">
                <a16:creationId xmlns:a16="http://schemas.microsoft.com/office/drawing/2014/main" id="{F92FFF30-E795-401D-B316-F131D629B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222" y="4113152"/>
            <a:ext cx="4388250" cy="185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735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Type of anesthesia</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235299" y="1856207"/>
            <a:ext cx="9088583" cy="3777622"/>
          </a:xfrm>
        </p:spPr>
        <p:txBody>
          <a:bodyPr>
            <a:normAutofit/>
          </a:bodyPr>
          <a:lstStyle/>
          <a:p>
            <a:r>
              <a:rPr lang="en-US" sz="2800" b="1" dirty="0"/>
              <a:t>Some anesthetist may be concerned about the possibility of</a:t>
            </a:r>
            <a:r>
              <a:rPr lang="th-TH" sz="2800" b="1" dirty="0"/>
              <a:t> </a:t>
            </a:r>
            <a:r>
              <a:rPr lang="en-US" sz="2800" b="1" dirty="0"/>
              <a:t>metabolic </a:t>
            </a:r>
            <a:r>
              <a:rPr lang="en-US" sz="2800" b="1" dirty="0">
                <a:solidFill>
                  <a:srgbClr val="FFFF00"/>
                </a:solidFill>
              </a:rPr>
              <a:t>acidosis-propofol infusion syndrome (PRIS)</a:t>
            </a:r>
            <a:r>
              <a:rPr lang="en-US" sz="2800" b="1" dirty="0"/>
              <a:t>which would</a:t>
            </a:r>
            <a:r>
              <a:rPr lang="th-TH" sz="2800" b="1" dirty="0"/>
              <a:t> </a:t>
            </a:r>
            <a:r>
              <a:rPr lang="en-US" sz="2800" b="1" dirty="0"/>
              <a:t>cause damage to a fresh anastomosis in flaps</a:t>
            </a:r>
            <a:endParaRPr lang="th-TH" sz="2800" b="1" dirty="0"/>
          </a:p>
          <a:p>
            <a:endParaRPr lang="th-TH" sz="2800" b="1" dirty="0"/>
          </a:p>
        </p:txBody>
      </p:sp>
      <p:sp>
        <p:nvSpPr>
          <p:cNvPr id="5" name="Rectangle 4">
            <a:extLst>
              <a:ext uri="{FF2B5EF4-FFF2-40B4-BE49-F238E27FC236}">
                <a16:creationId xmlns:a16="http://schemas.microsoft.com/office/drawing/2014/main" id="{E9F45440-42E0-47ED-B918-1E53C3E75CC2}"/>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6" name="Picture 2" descr="Related image">
            <a:extLst>
              <a:ext uri="{FF2B5EF4-FFF2-40B4-BE49-F238E27FC236}">
                <a16:creationId xmlns:a16="http://schemas.microsoft.com/office/drawing/2014/main" id="{F759079A-1768-43DA-824C-F0CEEF785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222" y="4113152"/>
            <a:ext cx="4388250" cy="185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66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Introduction</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551708" y="2133600"/>
            <a:ext cx="9088583" cy="3777622"/>
          </a:xfrm>
        </p:spPr>
        <p:txBody>
          <a:bodyPr>
            <a:normAutofit/>
          </a:bodyPr>
          <a:lstStyle/>
          <a:p>
            <a:r>
              <a:rPr lang="en-US" sz="2800" b="1" dirty="0"/>
              <a:t>The microvascular technique of free flap and its artery</a:t>
            </a:r>
            <a:r>
              <a:rPr lang="th-TH" sz="2800" b="1" dirty="0"/>
              <a:t> </a:t>
            </a:r>
            <a:r>
              <a:rPr lang="en-US" sz="2800" b="1" dirty="0"/>
              <a:t>and vein transfer and its anastomosis to the receiver site has</a:t>
            </a:r>
            <a:r>
              <a:rPr lang="th-TH" sz="2800" b="1" dirty="0"/>
              <a:t> </a:t>
            </a:r>
            <a:r>
              <a:rPr lang="en-US" sz="2800" b="1" dirty="0"/>
              <a:t>several stages</a:t>
            </a:r>
            <a:endParaRPr lang="th-TH" sz="2800" b="1" dirty="0"/>
          </a:p>
          <a:p>
            <a:endParaRPr lang="th-TH" sz="2400" b="1" dirty="0"/>
          </a:p>
          <a:p>
            <a:pPr>
              <a:buFont typeface="Wingdings" panose="05000000000000000000" pitchFamily="2" charset="2"/>
              <a:buChar char="v"/>
            </a:pPr>
            <a:r>
              <a:rPr lang="en-US" sz="2800" b="1" dirty="0">
                <a:solidFill>
                  <a:srgbClr val="FFFF00"/>
                </a:solidFill>
              </a:rPr>
              <a:t>Primary ischemia</a:t>
            </a:r>
            <a:endParaRPr lang="th-TH" sz="2800" b="1" dirty="0">
              <a:solidFill>
                <a:srgbClr val="FFFF00"/>
              </a:solidFill>
            </a:endParaRPr>
          </a:p>
          <a:p>
            <a:pPr>
              <a:buFont typeface="Wingdings" panose="05000000000000000000" pitchFamily="2" charset="2"/>
              <a:buChar char="v"/>
            </a:pPr>
            <a:r>
              <a:rPr lang="en-US" sz="2800" b="1" dirty="0">
                <a:solidFill>
                  <a:srgbClr val="FFFF00"/>
                </a:solidFill>
              </a:rPr>
              <a:t>Reperfusion</a:t>
            </a:r>
            <a:endParaRPr lang="th-TH" sz="2800" b="1" dirty="0">
              <a:solidFill>
                <a:srgbClr val="FFFF00"/>
              </a:solidFill>
            </a:endParaRPr>
          </a:p>
          <a:p>
            <a:pPr>
              <a:buFont typeface="Wingdings" panose="05000000000000000000" pitchFamily="2" charset="2"/>
              <a:buChar char="v"/>
            </a:pPr>
            <a:r>
              <a:rPr lang="en-US" sz="2800" b="1" dirty="0">
                <a:solidFill>
                  <a:srgbClr val="FFFF00"/>
                </a:solidFill>
              </a:rPr>
              <a:t>Secondary ischemia</a:t>
            </a:r>
            <a:endParaRPr lang="en-US" sz="3600" b="1" dirty="0">
              <a:solidFill>
                <a:srgbClr val="FFFF00"/>
              </a:solidFill>
            </a:endParaRPr>
          </a:p>
        </p:txBody>
      </p:sp>
      <p:sp>
        <p:nvSpPr>
          <p:cNvPr id="5" name="TextBox 4">
            <a:extLst>
              <a:ext uri="{FF2B5EF4-FFF2-40B4-BE49-F238E27FC236}">
                <a16:creationId xmlns:a16="http://schemas.microsoft.com/office/drawing/2014/main" id="{13755E9B-C1EF-4A58-BDF0-D99E76A6A73A}"/>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3636406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7238-D099-49E5-A388-748D4336B6CD}"/>
              </a:ext>
            </a:extLst>
          </p:cNvPr>
          <p:cNvSpPr>
            <a:spLocks noGrp="1"/>
          </p:cNvSpPr>
          <p:nvPr>
            <p:ph type="title"/>
          </p:nvPr>
        </p:nvSpPr>
        <p:spPr/>
        <p:txBody>
          <a:bodyPr/>
          <a:lstStyle/>
          <a:p>
            <a:r>
              <a:rPr lang="en-US" b="1" dirty="0"/>
              <a:t>Fluid management</a:t>
            </a:r>
            <a:endParaRPr lang="en-US" dirty="0"/>
          </a:p>
        </p:txBody>
      </p:sp>
      <p:sp>
        <p:nvSpPr>
          <p:cNvPr id="3" name="Content Placeholder 2">
            <a:extLst>
              <a:ext uri="{FF2B5EF4-FFF2-40B4-BE49-F238E27FC236}">
                <a16:creationId xmlns:a16="http://schemas.microsoft.com/office/drawing/2014/main" id="{23DC1BC9-33E2-4691-B331-A1B1FD602572}"/>
              </a:ext>
            </a:extLst>
          </p:cNvPr>
          <p:cNvSpPr>
            <a:spLocks noGrp="1"/>
          </p:cNvSpPr>
          <p:nvPr>
            <p:ph idx="1"/>
          </p:nvPr>
        </p:nvSpPr>
        <p:spPr>
          <a:xfrm>
            <a:off x="925866" y="1724445"/>
            <a:ext cx="10340268" cy="4195481"/>
          </a:xfrm>
        </p:spPr>
        <p:txBody>
          <a:bodyPr>
            <a:normAutofit/>
          </a:bodyPr>
          <a:lstStyle/>
          <a:p>
            <a:pPr marL="0" indent="0">
              <a:buNone/>
            </a:pPr>
            <a:r>
              <a:rPr lang="en-US" sz="2800" b="1" dirty="0">
                <a:solidFill>
                  <a:srgbClr val="FF66FF"/>
                </a:solidFill>
              </a:rPr>
              <a:t>Hyperdynamic circulation</a:t>
            </a:r>
            <a:endParaRPr lang="en-US" sz="2800" b="1" dirty="0"/>
          </a:p>
          <a:p>
            <a:r>
              <a:rPr lang="en-US" sz="2800" b="1" dirty="0"/>
              <a:t>An adequate arterial pressure with vasodilatation provides good tissue perfusion by </a:t>
            </a:r>
          </a:p>
          <a:p>
            <a:pPr lvl="1">
              <a:buFont typeface="Wingdings" panose="05000000000000000000" pitchFamily="2" charset="2"/>
              <a:buChar char="§"/>
            </a:pPr>
            <a:r>
              <a:rPr lang="en-US" sz="2600" b="1" dirty="0"/>
              <a:t>providing high regional blood flow</a:t>
            </a:r>
          </a:p>
          <a:p>
            <a:pPr lvl="1">
              <a:buFont typeface="Wingdings" panose="05000000000000000000" pitchFamily="2" charset="2"/>
              <a:buChar char="§"/>
            </a:pPr>
            <a:r>
              <a:rPr lang="en-US" sz="2600" b="1" dirty="0"/>
              <a:t>improving the patency of the microvasculature </a:t>
            </a:r>
          </a:p>
          <a:p>
            <a:pPr lvl="1">
              <a:buFont typeface="Wingdings" panose="05000000000000000000" pitchFamily="2" charset="2"/>
              <a:buChar char="§"/>
            </a:pPr>
            <a:r>
              <a:rPr lang="en-US" sz="2600" b="1" dirty="0"/>
              <a:t>maintaining the fluidity of the blood in the microcirculation</a:t>
            </a:r>
          </a:p>
        </p:txBody>
      </p:sp>
      <p:sp>
        <p:nvSpPr>
          <p:cNvPr id="4" name="Rectangle 3">
            <a:extLst>
              <a:ext uri="{FF2B5EF4-FFF2-40B4-BE49-F238E27FC236}">
                <a16:creationId xmlns:a16="http://schemas.microsoft.com/office/drawing/2014/main" id="{09AF7F2B-561B-462D-A701-449316C9B39C}"/>
              </a:ext>
            </a:extLst>
          </p:cNvPr>
          <p:cNvSpPr/>
          <p:nvPr/>
        </p:nvSpPr>
        <p:spPr>
          <a:xfrm>
            <a:off x="5667469" y="6149094"/>
            <a:ext cx="6797534" cy="523220"/>
          </a:xfrm>
          <a:prstGeom prst="rect">
            <a:avLst/>
          </a:prstGeom>
        </p:spPr>
        <p:txBody>
          <a:bodyPr wrap="square">
            <a:spAutoFit/>
          </a:bodyPr>
          <a:lstStyle/>
          <a:p>
            <a:r>
              <a:rPr lang="pt-BR" sz="1400" dirty="0">
                <a:latin typeface="+mj-lt"/>
              </a:rPr>
              <a:t>N Nimalan BSc MBBS FRCA </a:t>
            </a:r>
            <a:r>
              <a:rPr lang="th-TH" sz="1400" dirty="0">
                <a:latin typeface="+mj-lt"/>
              </a:rPr>
              <a:t>.</a:t>
            </a:r>
            <a:r>
              <a:rPr lang="en-US" sz="1400" dirty="0" err="1">
                <a:latin typeface="+mj-lt"/>
              </a:rPr>
              <a:t>Anaesthesia</a:t>
            </a:r>
            <a:r>
              <a:rPr lang="en-US" sz="1400" dirty="0">
                <a:latin typeface="+mj-lt"/>
              </a:rPr>
              <a:t> for free flap breast reconstruction</a:t>
            </a:r>
            <a:r>
              <a:rPr lang="th-TH" sz="1400" dirty="0">
                <a:latin typeface="+mj-lt"/>
              </a:rPr>
              <a:t>.</a:t>
            </a:r>
            <a:r>
              <a:rPr lang="en-US" sz="1400" dirty="0">
                <a:latin typeface="+mj-lt"/>
              </a:rPr>
              <a:t> the British Journal of </a:t>
            </a:r>
            <a:r>
              <a:rPr lang="en-US" sz="1400" dirty="0" err="1">
                <a:latin typeface="+mj-lt"/>
              </a:rPr>
              <a:t>Anaesthesia</a:t>
            </a:r>
            <a:r>
              <a:rPr lang="th-TH" sz="1400" dirty="0">
                <a:latin typeface="+mj-lt"/>
              </a:rPr>
              <a:t>.</a:t>
            </a:r>
            <a:r>
              <a:rPr lang="en-US" sz="1400" dirty="0">
                <a:latin typeface="+mj-lt"/>
              </a:rPr>
              <a:t>2015</a:t>
            </a:r>
            <a:endParaRPr lang="th-TH" sz="1400" dirty="0">
              <a:latin typeface="+mj-lt"/>
            </a:endParaRPr>
          </a:p>
        </p:txBody>
      </p:sp>
      <p:sp>
        <p:nvSpPr>
          <p:cNvPr id="5" name="TextBox 4">
            <a:extLst>
              <a:ext uri="{FF2B5EF4-FFF2-40B4-BE49-F238E27FC236}">
                <a16:creationId xmlns:a16="http://schemas.microsoft.com/office/drawing/2014/main" id="{D9D51191-661C-4BCF-84E6-500C93D5A72E}"/>
              </a:ext>
            </a:extLst>
          </p:cNvPr>
          <p:cNvSpPr txBox="1"/>
          <p:nvPr/>
        </p:nvSpPr>
        <p:spPr>
          <a:xfrm>
            <a:off x="1614812" y="2317073"/>
            <a:ext cx="8105313" cy="2492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3200" b="1" dirty="0"/>
              <a:t>Although theoretically attractive due to the consequent reduction in viscosity, there is no clinical evidence that it is beneficial</a:t>
            </a:r>
          </a:p>
          <a:p>
            <a:endParaRPr lang="en-US" sz="2800" b="1" dirty="0"/>
          </a:p>
        </p:txBody>
      </p:sp>
    </p:spTree>
    <p:extLst>
      <p:ext uri="{BB962C8B-B14F-4D97-AF65-F5344CB8AC3E}">
        <p14:creationId xmlns:p14="http://schemas.microsoft.com/office/powerpoint/2010/main" val="83605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6E54-627D-4440-B02F-038ECD8DA3C3}"/>
              </a:ext>
            </a:extLst>
          </p:cNvPr>
          <p:cNvSpPr>
            <a:spLocks noGrp="1"/>
          </p:cNvSpPr>
          <p:nvPr>
            <p:ph type="title"/>
          </p:nvPr>
        </p:nvSpPr>
        <p:spPr/>
        <p:txBody>
          <a:bodyPr/>
          <a:lstStyle/>
          <a:p>
            <a:r>
              <a:rPr lang="en-US" b="1" dirty="0"/>
              <a:t>Fluid management</a:t>
            </a:r>
            <a:endParaRPr lang="en-US" dirty="0"/>
          </a:p>
        </p:txBody>
      </p:sp>
      <p:sp>
        <p:nvSpPr>
          <p:cNvPr id="3" name="Content Placeholder 2">
            <a:extLst>
              <a:ext uri="{FF2B5EF4-FFF2-40B4-BE49-F238E27FC236}">
                <a16:creationId xmlns:a16="http://schemas.microsoft.com/office/drawing/2014/main" id="{ACE4BD01-68F6-48E9-A015-6EF333E655FC}"/>
              </a:ext>
            </a:extLst>
          </p:cNvPr>
          <p:cNvSpPr>
            <a:spLocks noGrp="1"/>
          </p:cNvSpPr>
          <p:nvPr>
            <p:ph idx="1"/>
          </p:nvPr>
        </p:nvSpPr>
        <p:spPr>
          <a:xfrm>
            <a:off x="646111" y="2052918"/>
            <a:ext cx="10503230" cy="4195481"/>
          </a:xfrm>
        </p:spPr>
        <p:txBody>
          <a:bodyPr/>
          <a:lstStyle/>
          <a:p>
            <a:r>
              <a:rPr lang="en-US" sz="2800" b="1" dirty="0"/>
              <a:t>Any reduction in cardiac output induces vasoconstriction mediated by the sympathetic nervous system, renin–angiotensin aldosterone, and baroreceptor reflex</a:t>
            </a:r>
          </a:p>
          <a:p>
            <a:endParaRPr lang="en-US" dirty="0"/>
          </a:p>
          <a:p>
            <a:r>
              <a:rPr lang="en-US" sz="2800" b="1" dirty="0"/>
              <a:t>Therefore, maintenance of an appropriate cardiac output is important for free flap surgery</a:t>
            </a:r>
          </a:p>
        </p:txBody>
      </p:sp>
      <p:sp>
        <p:nvSpPr>
          <p:cNvPr id="4" name="Rectangle 3">
            <a:extLst>
              <a:ext uri="{FF2B5EF4-FFF2-40B4-BE49-F238E27FC236}">
                <a16:creationId xmlns:a16="http://schemas.microsoft.com/office/drawing/2014/main" id="{D656A19B-6429-494F-8D1B-C9A5D604DBD4}"/>
              </a:ext>
            </a:extLst>
          </p:cNvPr>
          <p:cNvSpPr/>
          <p:nvPr/>
        </p:nvSpPr>
        <p:spPr>
          <a:xfrm>
            <a:off x="5667469" y="6149094"/>
            <a:ext cx="6797534" cy="523220"/>
          </a:xfrm>
          <a:prstGeom prst="rect">
            <a:avLst/>
          </a:prstGeom>
        </p:spPr>
        <p:txBody>
          <a:bodyPr wrap="square">
            <a:spAutoFit/>
          </a:bodyPr>
          <a:lstStyle/>
          <a:p>
            <a:r>
              <a:rPr lang="pt-BR" sz="1400" dirty="0">
                <a:latin typeface="+mj-lt"/>
              </a:rPr>
              <a:t>N Nimalan BSc MBBS FRCA </a:t>
            </a:r>
            <a:r>
              <a:rPr lang="th-TH" sz="1400" dirty="0">
                <a:latin typeface="+mj-lt"/>
              </a:rPr>
              <a:t>.</a:t>
            </a:r>
            <a:r>
              <a:rPr lang="en-US" sz="1400" dirty="0" err="1">
                <a:latin typeface="+mj-lt"/>
              </a:rPr>
              <a:t>Anaesthesia</a:t>
            </a:r>
            <a:r>
              <a:rPr lang="en-US" sz="1400" dirty="0">
                <a:latin typeface="+mj-lt"/>
              </a:rPr>
              <a:t> for free flap breast reconstruction</a:t>
            </a:r>
            <a:r>
              <a:rPr lang="th-TH" sz="1400" dirty="0">
                <a:latin typeface="+mj-lt"/>
              </a:rPr>
              <a:t>.</a:t>
            </a:r>
            <a:r>
              <a:rPr lang="en-US" sz="1400" dirty="0">
                <a:latin typeface="+mj-lt"/>
              </a:rPr>
              <a:t> the British Journal of </a:t>
            </a:r>
            <a:r>
              <a:rPr lang="en-US" sz="1400" dirty="0" err="1">
                <a:latin typeface="+mj-lt"/>
              </a:rPr>
              <a:t>Anaesthesia</a:t>
            </a:r>
            <a:r>
              <a:rPr lang="th-TH" sz="1400" dirty="0">
                <a:latin typeface="+mj-lt"/>
              </a:rPr>
              <a:t>.</a:t>
            </a:r>
            <a:r>
              <a:rPr lang="en-US" sz="1400" dirty="0">
                <a:latin typeface="+mj-lt"/>
              </a:rPr>
              <a:t>2015</a:t>
            </a:r>
            <a:endParaRPr lang="th-TH" sz="1400" dirty="0">
              <a:latin typeface="+mj-lt"/>
            </a:endParaRPr>
          </a:p>
        </p:txBody>
      </p:sp>
    </p:spTree>
    <p:extLst>
      <p:ext uri="{BB962C8B-B14F-4D97-AF65-F5344CB8AC3E}">
        <p14:creationId xmlns:p14="http://schemas.microsoft.com/office/powerpoint/2010/main" val="609424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Fluid management</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5013567" y="1853248"/>
            <a:ext cx="6444340" cy="3777622"/>
          </a:xfrm>
        </p:spPr>
        <p:txBody>
          <a:bodyPr>
            <a:normAutofit/>
          </a:bodyPr>
          <a:lstStyle/>
          <a:p>
            <a:r>
              <a:rPr lang="en-US" sz="2800" b="1" dirty="0"/>
              <a:t>Different studies, demonstrated the predictive relationship between</a:t>
            </a:r>
            <a:r>
              <a:rPr lang="th-TH" sz="2800" b="1" dirty="0"/>
              <a:t> </a:t>
            </a:r>
            <a:r>
              <a:rPr lang="en-US" sz="2800" b="1" dirty="0"/>
              <a:t>the quantity of </a:t>
            </a:r>
            <a:r>
              <a:rPr lang="en-US" sz="2800" b="1" dirty="0">
                <a:solidFill>
                  <a:srgbClr val="FFFF00"/>
                </a:solidFill>
              </a:rPr>
              <a:t>intraoperative fluid administrated </a:t>
            </a:r>
            <a:r>
              <a:rPr lang="en-US" sz="2800" b="1" dirty="0"/>
              <a:t>and the rate of</a:t>
            </a:r>
            <a:r>
              <a:rPr lang="th-TH" sz="2800" b="1" dirty="0"/>
              <a:t> </a:t>
            </a:r>
            <a:r>
              <a:rPr lang="en-US" sz="2800" b="1" dirty="0">
                <a:solidFill>
                  <a:srgbClr val="FFC000"/>
                </a:solidFill>
              </a:rPr>
              <a:t>postoperative complications in FF surgery</a:t>
            </a:r>
            <a:endParaRPr lang="th-TH" sz="2800" b="1" dirty="0">
              <a:solidFill>
                <a:srgbClr val="FFC000"/>
              </a:solidFill>
            </a:endParaRPr>
          </a:p>
        </p:txBody>
      </p:sp>
      <p:sp>
        <p:nvSpPr>
          <p:cNvPr id="5" name="Rectangle 4">
            <a:extLst>
              <a:ext uri="{FF2B5EF4-FFF2-40B4-BE49-F238E27FC236}">
                <a16:creationId xmlns:a16="http://schemas.microsoft.com/office/drawing/2014/main" id="{F7199871-2A56-4EC7-9FB7-7305A0D3B41A}"/>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14338" name="Picture 2" descr="Image result for iv fluid">
            <a:extLst>
              <a:ext uri="{FF2B5EF4-FFF2-40B4-BE49-F238E27FC236}">
                <a16:creationId xmlns:a16="http://schemas.microsoft.com/office/drawing/2014/main" id="{A0F1550C-D558-4D2F-AAEC-DF45DB54D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84" y="1785186"/>
            <a:ext cx="4643021" cy="41654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379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Fluid management</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258670" y="3906174"/>
            <a:ext cx="9518821" cy="2610036"/>
          </a:xfrm>
          <a:solidFill>
            <a:srgbClr val="1D4D03"/>
          </a:solid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2400" b="1" dirty="0"/>
              <a:t>From the analysis</a:t>
            </a:r>
            <a:r>
              <a:rPr lang="th-TH" sz="2400" b="1" dirty="0"/>
              <a:t> </a:t>
            </a:r>
            <a:r>
              <a:rPr lang="en-US" sz="2400" b="1" dirty="0"/>
              <a:t>on 154 patients with head and neck reconstructions with fibular FFs</a:t>
            </a:r>
          </a:p>
          <a:p>
            <a:r>
              <a:rPr lang="th-TH" sz="2400" b="1" dirty="0"/>
              <a:t> </a:t>
            </a:r>
            <a:r>
              <a:rPr lang="en-US" sz="2400" b="1" dirty="0">
                <a:solidFill>
                  <a:srgbClr val="FFFF00"/>
                </a:solidFill>
              </a:rPr>
              <a:t>Fluid volume higher than 5500 ml was associated with an increase in</a:t>
            </a:r>
            <a:r>
              <a:rPr lang="th-TH" sz="2400" b="1" dirty="0">
                <a:solidFill>
                  <a:srgbClr val="FFFF00"/>
                </a:solidFill>
              </a:rPr>
              <a:t> </a:t>
            </a:r>
            <a:r>
              <a:rPr lang="en-US" sz="2400" b="1" dirty="0">
                <a:solidFill>
                  <a:srgbClr val="FFFF00"/>
                </a:solidFill>
              </a:rPr>
              <a:t>medical and surgical complications</a:t>
            </a:r>
            <a:r>
              <a:rPr lang="en-US" sz="2400" b="1" dirty="0"/>
              <a:t> </a:t>
            </a:r>
          </a:p>
          <a:p>
            <a:r>
              <a:rPr lang="en-US" sz="2400" b="1" dirty="0">
                <a:solidFill>
                  <a:srgbClr val="FFFF00"/>
                </a:solidFill>
              </a:rPr>
              <a:t>A cut-off value of 7000 ml was</a:t>
            </a:r>
            <a:r>
              <a:rPr lang="th-TH" sz="2400" b="1" dirty="0">
                <a:solidFill>
                  <a:srgbClr val="FFFF00"/>
                </a:solidFill>
              </a:rPr>
              <a:t> </a:t>
            </a:r>
            <a:r>
              <a:rPr lang="en-US" sz="2400" b="1" dirty="0">
                <a:solidFill>
                  <a:srgbClr val="FFFF00"/>
                </a:solidFill>
              </a:rPr>
              <a:t>identified as the only significant risk factor for major complications</a:t>
            </a:r>
          </a:p>
        </p:txBody>
      </p:sp>
      <p:pic>
        <p:nvPicPr>
          <p:cNvPr id="4" name="Picture 3">
            <a:extLst>
              <a:ext uri="{FF2B5EF4-FFF2-40B4-BE49-F238E27FC236}">
                <a16:creationId xmlns:a16="http://schemas.microsoft.com/office/drawing/2014/main" id="{A2511ED8-AEA7-423D-9C1E-60A0D149A3AC}"/>
              </a:ext>
            </a:extLst>
          </p:cNvPr>
          <p:cNvPicPr>
            <a:picLocks noChangeAspect="1"/>
          </p:cNvPicPr>
          <p:nvPr/>
        </p:nvPicPr>
        <p:blipFill rotWithShape="1">
          <a:blip r:embed="rId2"/>
          <a:srcRect l="62767" t="28706" r="4830" b="40485"/>
          <a:stretch/>
        </p:blipFill>
        <p:spPr>
          <a:xfrm>
            <a:off x="1461450" y="1497447"/>
            <a:ext cx="8703482" cy="2327446"/>
          </a:xfrm>
          <a:prstGeom prst="rect">
            <a:avLst/>
          </a:prstGeom>
        </p:spPr>
      </p:pic>
    </p:spTree>
    <p:extLst>
      <p:ext uri="{BB962C8B-B14F-4D97-AF65-F5344CB8AC3E}">
        <p14:creationId xmlns:p14="http://schemas.microsoft.com/office/powerpoint/2010/main" val="1859781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Fluid management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559293" y="2133600"/>
            <a:ext cx="6329779" cy="3777622"/>
          </a:xfrm>
        </p:spPr>
        <p:txBody>
          <a:bodyPr>
            <a:normAutofit/>
          </a:bodyPr>
          <a:lstStyle/>
          <a:p>
            <a:r>
              <a:rPr lang="en-US" sz="2400" b="1" dirty="0"/>
              <a:t>Every patient can be identified as fluid responsive by measuring </a:t>
            </a:r>
          </a:p>
          <a:p>
            <a:pPr lvl="1"/>
            <a:r>
              <a:rPr lang="en-US" sz="2200" b="1" dirty="0"/>
              <a:t>cardiac output (CO)</a:t>
            </a:r>
          </a:p>
          <a:p>
            <a:pPr lvl="1"/>
            <a:r>
              <a:rPr lang="en-US" sz="2200" b="1" dirty="0"/>
              <a:t>cardiac index (CI)</a:t>
            </a:r>
          </a:p>
          <a:p>
            <a:pPr lvl="1"/>
            <a:r>
              <a:rPr lang="en-US" sz="2200" b="1" dirty="0"/>
              <a:t>stroke volume variation (SVV)</a:t>
            </a:r>
          </a:p>
          <a:p>
            <a:pPr lvl="1"/>
            <a:r>
              <a:rPr lang="en-US" sz="2200" b="1" dirty="0"/>
              <a:t>pulse pressure variation (PPV)</a:t>
            </a:r>
          </a:p>
          <a:p>
            <a:endParaRPr lang="en-US" sz="2400" b="1" dirty="0"/>
          </a:p>
        </p:txBody>
      </p:sp>
      <p:sp>
        <p:nvSpPr>
          <p:cNvPr id="5" name="Rectangle 4">
            <a:extLst>
              <a:ext uri="{FF2B5EF4-FFF2-40B4-BE49-F238E27FC236}">
                <a16:creationId xmlns:a16="http://schemas.microsoft.com/office/drawing/2014/main" id="{70BF2695-69B1-42EC-955F-33071993BD3F}"/>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16386" name="Picture 2" descr="Image result for flotrac">
            <a:extLst>
              <a:ext uri="{FF2B5EF4-FFF2-40B4-BE49-F238E27FC236}">
                <a16:creationId xmlns:a16="http://schemas.microsoft.com/office/drawing/2014/main" id="{E9079229-7EF2-47F5-87BE-6D3FB5088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361" y="1873184"/>
            <a:ext cx="6556638" cy="3777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81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4012-0FB8-4030-A01B-26BCF80206B3}"/>
              </a:ext>
            </a:extLst>
          </p:cNvPr>
          <p:cNvSpPr>
            <a:spLocks noGrp="1"/>
          </p:cNvSpPr>
          <p:nvPr>
            <p:ph type="title"/>
          </p:nvPr>
        </p:nvSpPr>
        <p:spPr/>
        <p:txBody>
          <a:bodyPr/>
          <a:lstStyle/>
          <a:p>
            <a:r>
              <a:rPr lang="en-US" b="1" dirty="0"/>
              <a:t>Fluid management</a:t>
            </a:r>
            <a:endParaRPr lang="en-US" dirty="0"/>
          </a:p>
        </p:txBody>
      </p:sp>
      <p:sp>
        <p:nvSpPr>
          <p:cNvPr id="3" name="Content Placeholder 2">
            <a:extLst>
              <a:ext uri="{FF2B5EF4-FFF2-40B4-BE49-F238E27FC236}">
                <a16:creationId xmlns:a16="http://schemas.microsoft.com/office/drawing/2014/main" id="{4A762DF1-F98A-425B-9CDC-E126A89F52A8}"/>
              </a:ext>
            </a:extLst>
          </p:cNvPr>
          <p:cNvSpPr>
            <a:spLocks noGrp="1"/>
          </p:cNvSpPr>
          <p:nvPr>
            <p:ph idx="1"/>
          </p:nvPr>
        </p:nvSpPr>
        <p:spPr>
          <a:xfrm>
            <a:off x="646111" y="1912517"/>
            <a:ext cx="6052090" cy="4195481"/>
          </a:xfrm>
        </p:spPr>
        <p:txBody>
          <a:bodyPr>
            <a:normAutofit/>
          </a:bodyPr>
          <a:lstStyle/>
          <a:p>
            <a:pPr marL="0" indent="0">
              <a:buNone/>
            </a:pPr>
            <a:r>
              <a:rPr lang="en-US" sz="3600" b="1" dirty="0"/>
              <a:t>Synthetic colloids</a:t>
            </a:r>
          </a:p>
          <a:p>
            <a:endParaRPr lang="en-US" sz="2400" b="1" dirty="0"/>
          </a:p>
        </p:txBody>
      </p:sp>
      <p:sp>
        <p:nvSpPr>
          <p:cNvPr id="4" name="Rectangle 3">
            <a:extLst>
              <a:ext uri="{FF2B5EF4-FFF2-40B4-BE49-F238E27FC236}">
                <a16:creationId xmlns:a16="http://schemas.microsoft.com/office/drawing/2014/main" id="{4A3220C4-2B46-46E8-99DF-F622E72F7175}"/>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17410" name="Picture 2" descr="Image result for dextran fluid">
            <a:extLst>
              <a:ext uri="{FF2B5EF4-FFF2-40B4-BE49-F238E27FC236}">
                <a16:creationId xmlns:a16="http://schemas.microsoft.com/office/drawing/2014/main" id="{1C0D3375-BF26-4456-9B0D-619210623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7303">
            <a:off x="7547312" y="2880771"/>
            <a:ext cx="1781175" cy="3086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2" name="Picture 4" descr="Image result for voluven">
            <a:extLst>
              <a:ext uri="{FF2B5EF4-FFF2-40B4-BE49-F238E27FC236}">
                <a16:creationId xmlns:a16="http://schemas.microsoft.com/office/drawing/2014/main" id="{96C35D5F-EE93-4B7F-9125-AB5BB3F44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0261" y="1163745"/>
            <a:ext cx="2241172" cy="41261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4" name="Picture 6" descr="Image result for gelatin fluid">
            <a:extLst>
              <a:ext uri="{FF2B5EF4-FFF2-40B4-BE49-F238E27FC236}">
                <a16:creationId xmlns:a16="http://schemas.microsoft.com/office/drawing/2014/main" id="{DD516C2F-7D73-41FB-86A3-BBACEFC1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8599" y="1337721"/>
            <a:ext cx="2994582" cy="29945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754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4012-0FB8-4030-A01B-26BCF80206B3}"/>
              </a:ext>
            </a:extLst>
          </p:cNvPr>
          <p:cNvSpPr>
            <a:spLocks noGrp="1"/>
          </p:cNvSpPr>
          <p:nvPr>
            <p:ph type="title"/>
          </p:nvPr>
        </p:nvSpPr>
        <p:spPr/>
        <p:txBody>
          <a:bodyPr/>
          <a:lstStyle/>
          <a:p>
            <a:r>
              <a:rPr lang="en-US" b="1" dirty="0"/>
              <a:t>Fluid management</a:t>
            </a:r>
            <a:endParaRPr lang="en-US" dirty="0"/>
          </a:p>
        </p:txBody>
      </p:sp>
      <p:sp>
        <p:nvSpPr>
          <p:cNvPr id="3" name="Content Placeholder 2">
            <a:extLst>
              <a:ext uri="{FF2B5EF4-FFF2-40B4-BE49-F238E27FC236}">
                <a16:creationId xmlns:a16="http://schemas.microsoft.com/office/drawing/2014/main" id="{4A762DF1-F98A-425B-9CDC-E126A89F52A8}"/>
              </a:ext>
            </a:extLst>
          </p:cNvPr>
          <p:cNvSpPr>
            <a:spLocks noGrp="1"/>
          </p:cNvSpPr>
          <p:nvPr>
            <p:ph idx="1"/>
          </p:nvPr>
        </p:nvSpPr>
        <p:spPr/>
        <p:txBody>
          <a:bodyPr>
            <a:normAutofit lnSpcReduction="10000"/>
          </a:bodyPr>
          <a:lstStyle/>
          <a:p>
            <a:r>
              <a:rPr lang="en-US" sz="2400" b="1" dirty="0" err="1">
                <a:solidFill>
                  <a:srgbClr val="FFFF00"/>
                </a:solidFill>
              </a:rPr>
              <a:t>Dextrans</a:t>
            </a:r>
            <a:r>
              <a:rPr lang="en-US" sz="2400" b="1" dirty="0"/>
              <a:t> as plasma substitutes were more effective than gelatins or large volumes of crystalloids</a:t>
            </a:r>
          </a:p>
          <a:p>
            <a:endParaRPr lang="en-US" sz="2400" b="1" dirty="0"/>
          </a:p>
          <a:p>
            <a:r>
              <a:rPr lang="en-US" sz="2400" b="1" dirty="0"/>
              <a:t>Its antithrombotic effects by reducing platelet adhesion and depression of factor VIII activity represent an advantage in terms of thromboprophylaxis, but limit the amount administered during a major loss of blood </a:t>
            </a:r>
          </a:p>
          <a:p>
            <a:endParaRPr lang="en-US" sz="2400" b="1" dirty="0"/>
          </a:p>
          <a:p>
            <a:r>
              <a:rPr lang="en-US" sz="2400" b="1" dirty="0"/>
              <a:t>In addition, its benefit in terms of flap survival has not been clinically demonstrated yet</a:t>
            </a:r>
          </a:p>
        </p:txBody>
      </p:sp>
      <p:sp>
        <p:nvSpPr>
          <p:cNvPr id="4" name="Rectangle 3">
            <a:extLst>
              <a:ext uri="{FF2B5EF4-FFF2-40B4-BE49-F238E27FC236}">
                <a16:creationId xmlns:a16="http://schemas.microsoft.com/office/drawing/2014/main" id="{83699C22-E86E-4D96-8543-937263909071}"/>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spTree>
    <p:extLst>
      <p:ext uri="{BB962C8B-B14F-4D97-AF65-F5344CB8AC3E}">
        <p14:creationId xmlns:p14="http://schemas.microsoft.com/office/powerpoint/2010/main" val="819721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7B54-BD72-40EE-B255-85E74A23D3C7}"/>
              </a:ext>
            </a:extLst>
          </p:cNvPr>
          <p:cNvSpPr>
            <a:spLocks noGrp="1"/>
          </p:cNvSpPr>
          <p:nvPr>
            <p:ph type="title"/>
          </p:nvPr>
        </p:nvSpPr>
        <p:spPr/>
        <p:txBody>
          <a:bodyPr/>
          <a:lstStyle/>
          <a:p>
            <a:r>
              <a:rPr lang="en-US" b="1" dirty="0"/>
              <a:t>Fluid management</a:t>
            </a:r>
            <a:endParaRPr lang="en-US" dirty="0"/>
          </a:p>
        </p:txBody>
      </p:sp>
      <p:sp>
        <p:nvSpPr>
          <p:cNvPr id="3" name="Content Placeholder 2">
            <a:extLst>
              <a:ext uri="{FF2B5EF4-FFF2-40B4-BE49-F238E27FC236}">
                <a16:creationId xmlns:a16="http://schemas.microsoft.com/office/drawing/2014/main" id="{D03CAB06-6775-4376-9087-6BFE9B57F5D4}"/>
              </a:ext>
            </a:extLst>
          </p:cNvPr>
          <p:cNvSpPr>
            <a:spLocks noGrp="1"/>
          </p:cNvSpPr>
          <p:nvPr>
            <p:ph idx="1"/>
          </p:nvPr>
        </p:nvSpPr>
        <p:spPr>
          <a:xfrm>
            <a:off x="1103312" y="2052918"/>
            <a:ext cx="10020408" cy="4195481"/>
          </a:xfrm>
        </p:spPr>
        <p:txBody>
          <a:bodyPr>
            <a:normAutofit/>
          </a:bodyPr>
          <a:lstStyle/>
          <a:p>
            <a:r>
              <a:rPr lang="en-US" sz="2400" b="1" dirty="0">
                <a:solidFill>
                  <a:srgbClr val="FFFF00"/>
                </a:solidFill>
              </a:rPr>
              <a:t>Hydroxyethyl starches </a:t>
            </a:r>
            <a:r>
              <a:rPr lang="en-US" sz="2400" b="1" dirty="0"/>
              <a:t>have characteristics that may be beneficial for microvascular surgery</a:t>
            </a:r>
          </a:p>
          <a:p>
            <a:endParaRPr lang="en-US" sz="2400" b="1" dirty="0"/>
          </a:p>
          <a:p>
            <a:r>
              <a:rPr lang="en-US" sz="2400" b="1" dirty="0"/>
              <a:t>They are good plasma expanders, have low incidence of anaphylactic reactions, and may reduce reperfusion injury and hyperpermeability after temporary ischemia</a:t>
            </a:r>
          </a:p>
          <a:p>
            <a:endParaRPr lang="en-US" sz="2400" b="1" dirty="0"/>
          </a:p>
          <a:p>
            <a:r>
              <a:rPr lang="en-US" sz="2400" b="1" dirty="0"/>
              <a:t>Its disadvantages include prolongation of bleeding time (if used in large quantities)</a:t>
            </a:r>
          </a:p>
        </p:txBody>
      </p:sp>
      <p:sp>
        <p:nvSpPr>
          <p:cNvPr id="4" name="Rectangle 3">
            <a:extLst>
              <a:ext uri="{FF2B5EF4-FFF2-40B4-BE49-F238E27FC236}">
                <a16:creationId xmlns:a16="http://schemas.microsoft.com/office/drawing/2014/main" id="{004D1F8B-FF35-4914-B429-5CDE0D08CF4C}"/>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spTree>
    <p:extLst>
      <p:ext uri="{BB962C8B-B14F-4D97-AF65-F5344CB8AC3E}">
        <p14:creationId xmlns:p14="http://schemas.microsoft.com/office/powerpoint/2010/main" val="450821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Fluid management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100831" y="2133600"/>
            <a:ext cx="10403781" cy="3777622"/>
          </a:xfrm>
        </p:spPr>
        <p:txBody>
          <a:bodyPr>
            <a:normAutofit/>
          </a:bodyPr>
          <a:lstStyle/>
          <a:p>
            <a:r>
              <a:rPr lang="en-US" sz="2800" b="1" dirty="0"/>
              <a:t>Hydroxyethyl  starch seems more promising to expand plasma volume</a:t>
            </a:r>
            <a:r>
              <a:rPr lang="th-TH" sz="2800" b="1" dirty="0"/>
              <a:t> </a:t>
            </a:r>
            <a:r>
              <a:rPr lang="en-US" sz="2800" b="1" dirty="0"/>
              <a:t>and reduce blood viscosity if compared to gelatin-based colloids</a:t>
            </a:r>
            <a:endParaRPr lang="th-TH" sz="2800" b="1" dirty="0"/>
          </a:p>
          <a:p>
            <a:endParaRPr lang="th-TH" sz="2800" b="1" dirty="0"/>
          </a:p>
          <a:p>
            <a:r>
              <a:rPr lang="en-US" sz="2800" b="1" dirty="0"/>
              <a:t>Regarding the use of colloids, data have shown that volume higher than 20-30 ml/kg/24 h can increase perioperative morbidity</a:t>
            </a:r>
          </a:p>
        </p:txBody>
      </p:sp>
      <p:sp>
        <p:nvSpPr>
          <p:cNvPr id="5" name="Rectangle 4">
            <a:extLst>
              <a:ext uri="{FF2B5EF4-FFF2-40B4-BE49-F238E27FC236}">
                <a16:creationId xmlns:a16="http://schemas.microsoft.com/office/drawing/2014/main" id="{C82D2552-0247-4477-B7EF-0080501B1078}"/>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spTree>
    <p:extLst>
      <p:ext uri="{BB962C8B-B14F-4D97-AF65-F5344CB8AC3E}">
        <p14:creationId xmlns:p14="http://schemas.microsoft.com/office/powerpoint/2010/main" val="2603230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light spots">
            <a:extLst>
              <a:ext uri="{FF2B5EF4-FFF2-40B4-BE49-F238E27FC236}">
                <a16:creationId xmlns:a16="http://schemas.microsoft.com/office/drawing/2014/main" id="{B2207728-4C40-4A7D-A95C-E320169F285F}"/>
              </a:ext>
            </a:extLst>
          </p:cNvPr>
          <p:cNvPicPr>
            <a:picLocks noChangeAspect="1"/>
          </p:cNvPicPr>
          <p:nvPr/>
        </p:nvPicPr>
        <p:blipFill rotWithShape="1">
          <a:blip r:embed="rId2" cstate="print">
            <a:duotone>
              <a:prstClr val="black"/>
              <a:schemeClr val="tx2">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err="1"/>
              <a:t>Haemoglobin</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2416029" y="2133600"/>
            <a:ext cx="9088583" cy="3777622"/>
          </a:xfrm>
        </p:spPr>
        <p:txBody>
          <a:bodyPr>
            <a:normAutofit lnSpcReduction="10000"/>
          </a:bodyPr>
          <a:lstStyle/>
          <a:p>
            <a:r>
              <a:rPr lang="en-US" dirty="0"/>
              <a:t>In UK, as a resulted from a national survey,</a:t>
            </a:r>
          </a:p>
          <a:p>
            <a:r>
              <a:rPr lang="en-US" dirty="0"/>
              <a:t>practice for blood loss in theatre is varied, with a mean trigger for</a:t>
            </a:r>
          </a:p>
          <a:p>
            <a:r>
              <a:rPr lang="en-US" dirty="0"/>
              <a:t>blood transfusion of </a:t>
            </a:r>
            <a:r>
              <a:rPr lang="en-US" dirty="0" err="1"/>
              <a:t>Haemoglobin</a:t>
            </a:r>
            <a:r>
              <a:rPr lang="en-US" dirty="0"/>
              <a:t> 7.8 g/dl [21].</a:t>
            </a:r>
            <a:endParaRPr lang="th-TH" dirty="0"/>
          </a:p>
          <a:p>
            <a:endParaRPr lang="th-TH" dirty="0"/>
          </a:p>
          <a:p>
            <a:r>
              <a:rPr lang="en-US" dirty="0"/>
              <a:t> Even if flap perfusion</a:t>
            </a:r>
            <a:r>
              <a:rPr lang="th-TH" dirty="0"/>
              <a:t> </a:t>
            </a:r>
            <a:r>
              <a:rPr lang="en-US" dirty="0"/>
              <a:t>and peripheral oxygen delivery is a priority, several observational</a:t>
            </a:r>
            <a:r>
              <a:rPr lang="th-TH" dirty="0"/>
              <a:t> </a:t>
            </a:r>
            <a:r>
              <a:rPr lang="en-US" dirty="0"/>
              <a:t>studies in head and neck cancer have highlighted how allogenic blood</a:t>
            </a:r>
            <a:r>
              <a:rPr lang="th-TH" dirty="0"/>
              <a:t> </a:t>
            </a:r>
            <a:r>
              <a:rPr lang="en-US" dirty="0"/>
              <a:t>transfusion is associated with higher rate of postoperative</a:t>
            </a:r>
          </a:p>
          <a:p>
            <a:r>
              <a:rPr lang="en-US" dirty="0"/>
              <a:t>complications and worse prognosis, and </a:t>
            </a:r>
            <a:r>
              <a:rPr lang="en-US" dirty="0" err="1"/>
              <a:t>anaesthesiologist</a:t>
            </a:r>
            <a:r>
              <a:rPr lang="en-US" dirty="0"/>
              <a:t> usually</a:t>
            </a:r>
          </a:p>
          <a:p>
            <a:r>
              <a:rPr lang="en-US" dirty="0"/>
              <a:t>follow blood conservation strategies in high-risk patients [23].</a:t>
            </a:r>
          </a:p>
        </p:txBody>
      </p:sp>
    </p:spTree>
    <p:extLst>
      <p:ext uri="{BB962C8B-B14F-4D97-AF65-F5344CB8AC3E}">
        <p14:creationId xmlns:p14="http://schemas.microsoft.com/office/powerpoint/2010/main" val="50700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C2DE-6C25-412B-ABC5-E2E5C8CF1C56}"/>
              </a:ext>
            </a:extLst>
          </p:cNvPr>
          <p:cNvSpPr>
            <a:spLocks noGrp="1"/>
          </p:cNvSpPr>
          <p:nvPr>
            <p:ph type="title"/>
          </p:nvPr>
        </p:nvSpPr>
        <p:spPr/>
        <p:txBody>
          <a:bodyPr/>
          <a:lstStyle/>
          <a:p>
            <a:r>
              <a:rPr lang="en-US" b="1" dirty="0"/>
              <a:t>Primary ischemia</a:t>
            </a:r>
            <a:endParaRPr lang="en-US" dirty="0"/>
          </a:p>
        </p:txBody>
      </p:sp>
      <p:sp>
        <p:nvSpPr>
          <p:cNvPr id="3" name="Content Placeholder 2">
            <a:extLst>
              <a:ext uri="{FF2B5EF4-FFF2-40B4-BE49-F238E27FC236}">
                <a16:creationId xmlns:a16="http://schemas.microsoft.com/office/drawing/2014/main" id="{011CC7E4-ABBC-46CE-A50E-822C31EDD0EC}"/>
              </a:ext>
            </a:extLst>
          </p:cNvPr>
          <p:cNvSpPr>
            <a:spLocks noGrp="1"/>
          </p:cNvSpPr>
          <p:nvPr>
            <p:ph idx="1"/>
          </p:nvPr>
        </p:nvSpPr>
        <p:spPr/>
        <p:txBody>
          <a:bodyPr>
            <a:normAutofit/>
          </a:bodyPr>
          <a:lstStyle/>
          <a:p>
            <a:r>
              <a:rPr lang="en-US" sz="3200" b="1" dirty="0"/>
              <a:t>Harvesting the flap and clamping vessel,</a:t>
            </a:r>
            <a:r>
              <a:rPr lang="th-TH" sz="3200" b="1" dirty="0"/>
              <a:t> </a:t>
            </a:r>
            <a:r>
              <a:rPr lang="en-US" sz="3200" b="1" dirty="0"/>
              <a:t>primary ischemia as soon as blood flow stops and intracellular anaerobic</a:t>
            </a:r>
            <a:r>
              <a:rPr lang="th-TH" sz="3200" b="1" dirty="0"/>
              <a:t> </a:t>
            </a:r>
            <a:r>
              <a:rPr lang="en-US" sz="3200" b="1" dirty="0"/>
              <a:t>metabolism starts</a:t>
            </a:r>
            <a:endParaRPr lang="th-TH" sz="3200" b="1" dirty="0"/>
          </a:p>
          <a:p>
            <a:endParaRPr lang="th-TH" sz="2400" dirty="0"/>
          </a:p>
        </p:txBody>
      </p:sp>
      <p:sp>
        <p:nvSpPr>
          <p:cNvPr id="4" name="TextBox 3">
            <a:extLst>
              <a:ext uri="{FF2B5EF4-FFF2-40B4-BE49-F238E27FC236}">
                <a16:creationId xmlns:a16="http://schemas.microsoft.com/office/drawing/2014/main" id="{FBE2A08F-EA1A-447F-B603-52CD91DD694A}"/>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3396140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Hemoglobin</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278092" y="1478045"/>
            <a:ext cx="9088583" cy="3777622"/>
          </a:xfrm>
        </p:spPr>
        <p:txBody>
          <a:bodyPr>
            <a:normAutofit/>
          </a:bodyPr>
          <a:lstStyle/>
          <a:p>
            <a:endParaRPr lang="en-US" dirty="0"/>
          </a:p>
          <a:p>
            <a:r>
              <a:rPr lang="en-US" sz="2800" b="1" dirty="0" err="1"/>
              <a:t>Hct</a:t>
            </a:r>
            <a:r>
              <a:rPr lang="en-US" sz="2800" b="1" dirty="0"/>
              <a:t> of about 30% appears to be one that offers the best balance between viscosity and O</a:t>
            </a:r>
            <a:r>
              <a:rPr lang="en-US" sz="2800" b="1" baseline="30000" dirty="0"/>
              <a:t>2</a:t>
            </a:r>
            <a:r>
              <a:rPr lang="en-US" sz="2800" b="1" dirty="0"/>
              <a:t>-carrying capacity</a:t>
            </a:r>
          </a:p>
          <a:p>
            <a:endParaRPr lang="en-US" sz="2800" b="1" dirty="0"/>
          </a:p>
        </p:txBody>
      </p:sp>
      <p:sp>
        <p:nvSpPr>
          <p:cNvPr id="5" name="TextBox 4">
            <a:extLst>
              <a:ext uri="{FF2B5EF4-FFF2-40B4-BE49-F238E27FC236}">
                <a16:creationId xmlns:a16="http://schemas.microsoft.com/office/drawing/2014/main" id="{787A3E1B-1908-4298-B454-CA48D96184D7}"/>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pic>
        <p:nvPicPr>
          <p:cNvPr id="18434" name="Picture 2" descr="Image result for blood transfusion">
            <a:extLst>
              <a:ext uri="{FF2B5EF4-FFF2-40B4-BE49-F238E27FC236}">
                <a16:creationId xmlns:a16="http://schemas.microsoft.com/office/drawing/2014/main" id="{034E9B7F-DF8F-4737-9A96-E6A87CE08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987" y="2915112"/>
            <a:ext cx="4912237" cy="32764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582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40E2-9F58-4F0B-BA53-1CA3B58DEFFD}"/>
              </a:ext>
            </a:extLst>
          </p:cNvPr>
          <p:cNvSpPr>
            <a:spLocks noGrp="1"/>
          </p:cNvSpPr>
          <p:nvPr>
            <p:ph type="title"/>
          </p:nvPr>
        </p:nvSpPr>
        <p:spPr>
          <a:xfrm>
            <a:off x="1026742" y="428802"/>
            <a:ext cx="8911687" cy="1280890"/>
          </a:xfrm>
        </p:spPr>
        <p:txBody>
          <a:bodyPr/>
          <a:lstStyle/>
          <a:p>
            <a:r>
              <a:rPr lang="en-US" b="1" dirty="0"/>
              <a:t>Hemoglobin</a:t>
            </a:r>
            <a:endParaRPr lang="en-US" dirty="0"/>
          </a:p>
        </p:txBody>
      </p:sp>
      <p:sp>
        <p:nvSpPr>
          <p:cNvPr id="3" name="Content Placeholder 2">
            <a:extLst>
              <a:ext uri="{FF2B5EF4-FFF2-40B4-BE49-F238E27FC236}">
                <a16:creationId xmlns:a16="http://schemas.microsoft.com/office/drawing/2014/main" id="{073C305F-027A-4215-B867-8CFAD4F2035F}"/>
              </a:ext>
            </a:extLst>
          </p:cNvPr>
          <p:cNvSpPr>
            <a:spLocks noGrp="1"/>
          </p:cNvSpPr>
          <p:nvPr>
            <p:ph idx="1"/>
          </p:nvPr>
        </p:nvSpPr>
        <p:spPr>
          <a:xfrm>
            <a:off x="680514" y="2519313"/>
            <a:ext cx="5757098" cy="4195481"/>
          </a:xfrm>
        </p:spPr>
        <p:txBody>
          <a:bodyPr>
            <a:normAutofit/>
          </a:bodyPr>
          <a:lstStyle/>
          <a:p>
            <a:r>
              <a:rPr lang="en-US" sz="2400" b="1" dirty="0">
                <a:solidFill>
                  <a:srgbClr val="FFFF00"/>
                </a:solidFill>
              </a:rPr>
              <a:t>Blood transfusion is recommended if hemoglobin falls to values below 7-8 g/dL</a:t>
            </a:r>
          </a:p>
          <a:p>
            <a:endParaRPr lang="en-US" sz="2400" b="1" dirty="0"/>
          </a:p>
          <a:p>
            <a:r>
              <a:rPr lang="en-US" sz="2400" b="1" dirty="0"/>
              <a:t>If bleeding is significant, administration of platelets and coagulation factors may be necessary</a:t>
            </a:r>
          </a:p>
        </p:txBody>
      </p:sp>
      <p:sp>
        <p:nvSpPr>
          <p:cNvPr id="4" name="TextBox 3">
            <a:extLst>
              <a:ext uri="{FF2B5EF4-FFF2-40B4-BE49-F238E27FC236}">
                <a16:creationId xmlns:a16="http://schemas.microsoft.com/office/drawing/2014/main" id="{4228B69E-4FD3-4291-8330-71345459637B}"/>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pic>
        <p:nvPicPr>
          <p:cNvPr id="5" name="Picture 2" descr="Image result for blood transfusion">
            <a:extLst>
              <a:ext uri="{FF2B5EF4-FFF2-40B4-BE49-F238E27FC236}">
                <a16:creationId xmlns:a16="http://schemas.microsoft.com/office/drawing/2014/main" id="{4249B84D-941D-4452-97AC-CECFE8115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987" y="2915112"/>
            <a:ext cx="4912237" cy="32764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0FF02FE-E43E-4ADD-BDE8-592F036D1D8B}"/>
              </a:ext>
            </a:extLst>
          </p:cNvPr>
          <p:cNvSpPr txBox="1">
            <a:spLocks/>
          </p:cNvSpPr>
          <p:nvPr/>
        </p:nvSpPr>
        <p:spPr>
          <a:xfrm>
            <a:off x="680513" y="1330857"/>
            <a:ext cx="8946541" cy="12808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sz="2400" b="1" dirty="0"/>
              <a:t>A “liberal” transfusion policy is associated with increased morbidity and mortality</a:t>
            </a:r>
          </a:p>
        </p:txBody>
      </p:sp>
    </p:spTree>
    <p:extLst>
      <p:ext uri="{BB962C8B-B14F-4D97-AF65-F5344CB8AC3E}">
        <p14:creationId xmlns:p14="http://schemas.microsoft.com/office/powerpoint/2010/main" val="3027646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B250-1B0B-4CC6-BEDC-D7BE3D29C603}"/>
              </a:ext>
            </a:extLst>
          </p:cNvPr>
          <p:cNvSpPr>
            <a:spLocks noGrp="1"/>
          </p:cNvSpPr>
          <p:nvPr>
            <p:ph type="title"/>
          </p:nvPr>
        </p:nvSpPr>
        <p:spPr/>
        <p:txBody>
          <a:bodyPr/>
          <a:lstStyle/>
          <a:p>
            <a:r>
              <a:rPr lang="en-US" b="1" dirty="0"/>
              <a:t>Blood Pressure management</a:t>
            </a:r>
            <a:endParaRPr lang="en-US" dirty="0"/>
          </a:p>
        </p:txBody>
      </p:sp>
      <p:sp>
        <p:nvSpPr>
          <p:cNvPr id="3" name="Content Placeholder 2">
            <a:extLst>
              <a:ext uri="{FF2B5EF4-FFF2-40B4-BE49-F238E27FC236}">
                <a16:creationId xmlns:a16="http://schemas.microsoft.com/office/drawing/2014/main" id="{7C0A14AF-3CFD-4515-AD12-4A6415E2E406}"/>
              </a:ext>
            </a:extLst>
          </p:cNvPr>
          <p:cNvSpPr>
            <a:spLocks noGrp="1"/>
          </p:cNvSpPr>
          <p:nvPr>
            <p:ph idx="1"/>
          </p:nvPr>
        </p:nvSpPr>
        <p:spPr>
          <a:xfrm>
            <a:off x="472997" y="1996093"/>
            <a:ext cx="8946541" cy="4195481"/>
          </a:xfrm>
        </p:spPr>
        <p:txBody>
          <a:bodyPr>
            <a:normAutofit/>
          </a:bodyPr>
          <a:lstStyle/>
          <a:p>
            <a:r>
              <a:rPr lang="en-US" sz="2800" b="1" dirty="0"/>
              <a:t>During the dissection stages of surgery, controlled hypotension</a:t>
            </a:r>
            <a:r>
              <a:rPr lang="th-TH" sz="2800" b="1" dirty="0"/>
              <a:t> </a:t>
            </a:r>
            <a:r>
              <a:rPr lang="en-US" sz="2800" b="1" dirty="0"/>
              <a:t>may be requested</a:t>
            </a:r>
            <a:endParaRPr lang="th-TH" sz="2800" b="1" dirty="0"/>
          </a:p>
          <a:p>
            <a:endParaRPr lang="th-TH" sz="2800" b="1" dirty="0"/>
          </a:p>
          <a:p>
            <a:r>
              <a:rPr lang="en-US" sz="2800" b="1" dirty="0"/>
              <a:t>Vasodilators are generally</a:t>
            </a:r>
            <a:r>
              <a:rPr lang="th-TH" sz="2800" b="1" dirty="0"/>
              <a:t> </a:t>
            </a:r>
            <a:r>
              <a:rPr lang="en-US" sz="2800" b="1" dirty="0"/>
              <a:t>avoided as they may be harmful due to the risk of blood flow</a:t>
            </a:r>
            <a:r>
              <a:rPr lang="th-TH" sz="2800" b="1" dirty="0"/>
              <a:t> </a:t>
            </a:r>
            <a:r>
              <a:rPr lang="en-US" sz="2800" b="1" dirty="0"/>
              <a:t>steal away from the flap</a:t>
            </a:r>
          </a:p>
        </p:txBody>
      </p:sp>
      <p:sp>
        <p:nvSpPr>
          <p:cNvPr id="4" name="TextBox 3">
            <a:extLst>
              <a:ext uri="{FF2B5EF4-FFF2-40B4-BE49-F238E27FC236}">
                <a16:creationId xmlns:a16="http://schemas.microsoft.com/office/drawing/2014/main" id="{3E9F27B3-B397-4164-A07E-D870EA6371D2}"/>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1505876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319C-267D-41D8-B291-E256AA0F4A74}"/>
              </a:ext>
            </a:extLst>
          </p:cNvPr>
          <p:cNvSpPr>
            <a:spLocks noGrp="1"/>
          </p:cNvSpPr>
          <p:nvPr>
            <p:ph type="title"/>
          </p:nvPr>
        </p:nvSpPr>
        <p:spPr/>
        <p:txBody>
          <a:bodyPr/>
          <a:lstStyle/>
          <a:p>
            <a:r>
              <a:rPr lang="en-US" b="1" dirty="0"/>
              <a:t>Blood Pressure management</a:t>
            </a:r>
            <a:endParaRPr lang="en-US" dirty="0"/>
          </a:p>
        </p:txBody>
      </p:sp>
      <p:sp>
        <p:nvSpPr>
          <p:cNvPr id="3" name="Content Placeholder 2">
            <a:extLst>
              <a:ext uri="{FF2B5EF4-FFF2-40B4-BE49-F238E27FC236}">
                <a16:creationId xmlns:a16="http://schemas.microsoft.com/office/drawing/2014/main" id="{EB2DCDCA-F251-4667-B030-18E56FF3000F}"/>
              </a:ext>
            </a:extLst>
          </p:cNvPr>
          <p:cNvSpPr>
            <a:spLocks noGrp="1"/>
          </p:cNvSpPr>
          <p:nvPr>
            <p:ph idx="1"/>
          </p:nvPr>
        </p:nvSpPr>
        <p:spPr>
          <a:xfrm>
            <a:off x="1538317" y="4420007"/>
            <a:ext cx="8946541" cy="1522411"/>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b="1" dirty="0"/>
              <a:t>Animal studies of sodium nitroprusside</a:t>
            </a:r>
            <a:r>
              <a:rPr lang="th-TH" sz="2400" b="1" dirty="0"/>
              <a:t> </a:t>
            </a:r>
            <a:r>
              <a:rPr lang="en-US" sz="2400" b="1" dirty="0"/>
              <a:t>showed marked reduction of MAP and BF in flap and</a:t>
            </a:r>
            <a:r>
              <a:rPr lang="th-TH" sz="2400" b="1" dirty="0"/>
              <a:t> </a:t>
            </a:r>
            <a:r>
              <a:rPr lang="en-US" sz="2400" b="1" dirty="0"/>
              <a:t>may cause reflex vasoconstriction when infusion is interrupted</a:t>
            </a:r>
            <a:r>
              <a:rPr lang="th-TH" sz="2400" b="1" dirty="0"/>
              <a:t> </a:t>
            </a:r>
            <a:endParaRPr lang="en-US" sz="2400" b="1" dirty="0"/>
          </a:p>
        </p:txBody>
      </p:sp>
      <p:pic>
        <p:nvPicPr>
          <p:cNvPr id="4" name="Picture 3">
            <a:extLst>
              <a:ext uri="{FF2B5EF4-FFF2-40B4-BE49-F238E27FC236}">
                <a16:creationId xmlns:a16="http://schemas.microsoft.com/office/drawing/2014/main" id="{C30C2171-0FB2-4DFC-94C9-0DA88F2CBE22}"/>
              </a:ext>
            </a:extLst>
          </p:cNvPr>
          <p:cNvPicPr>
            <a:picLocks noChangeAspect="1"/>
          </p:cNvPicPr>
          <p:nvPr/>
        </p:nvPicPr>
        <p:blipFill rotWithShape="1">
          <a:blip r:embed="rId3"/>
          <a:srcRect l="56651" t="32071" r="12038" b="27085"/>
          <a:stretch/>
        </p:blipFill>
        <p:spPr>
          <a:xfrm>
            <a:off x="2014676" y="1490333"/>
            <a:ext cx="7431733" cy="2726560"/>
          </a:xfrm>
          <a:prstGeom prst="rect">
            <a:avLst/>
          </a:prstGeom>
        </p:spPr>
      </p:pic>
    </p:spTree>
    <p:extLst>
      <p:ext uri="{BB962C8B-B14F-4D97-AF65-F5344CB8AC3E}">
        <p14:creationId xmlns:p14="http://schemas.microsoft.com/office/powerpoint/2010/main" val="3308361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B250-1B0B-4CC6-BEDC-D7BE3D29C603}"/>
              </a:ext>
            </a:extLst>
          </p:cNvPr>
          <p:cNvSpPr>
            <a:spLocks noGrp="1"/>
          </p:cNvSpPr>
          <p:nvPr>
            <p:ph type="title"/>
          </p:nvPr>
        </p:nvSpPr>
        <p:spPr/>
        <p:txBody>
          <a:bodyPr/>
          <a:lstStyle/>
          <a:p>
            <a:r>
              <a:rPr lang="en-US" b="1" dirty="0"/>
              <a:t>Blood Pressure management</a:t>
            </a:r>
            <a:endParaRPr lang="en-US" dirty="0"/>
          </a:p>
        </p:txBody>
      </p:sp>
      <p:sp>
        <p:nvSpPr>
          <p:cNvPr id="3" name="Content Placeholder 2">
            <a:extLst>
              <a:ext uri="{FF2B5EF4-FFF2-40B4-BE49-F238E27FC236}">
                <a16:creationId xmlns:a16="http://schemas.microsoft.com/office/drawing/2014/main" id="{7C0A14AF-3CFD-4515-AD12-4A6415E2E406}"/>
              </a:ext>
            </a:extLst>
          </p:cNvPr>
          <p:cNvSpPr>
            <a:spLocks noGrp="1"/>
          </p:cNvSpPr>
          <p:nvPr>
            <p:ph idx="1"/>
          </p:nvPr>
        </p:nvSpPr>
        <p:spPr>
          <a:xfrm>
            <a:off x="1103312" y="2052918"/>
            <a:ext cx="10144696" cy="4195481"/>
          </a:xfrm>
        </p:spPr>
        <p:txBody>
          <a:bodyPr>
            <a:normAutofit/>
          </a:bodyPr>
          <a:lstStyle/>
          <a:p>
            <a:r>
              <a:rPr lang="en-US" sz="2800" b="1" dirty="0"/>
              <a:t>During anastomosis of the flap, normotension</a:t>
            </a:r>
            <a:r>
              <a:rPr lang="th-TH" sz="2800" b="1" dirty="0"/>
              <a:t> </a:t>
            </a:r>
            <a:r>
              <a:rPr lang="en-US" sz="2800" b="1" dirty="0"/>
              <a:t>is usually sufficient to ensure an adequate perfusion</a:t>
            </a:r>
            <a:r>
              <a:rPr lang="th-TH" sz="2800" b="1" dirty="0"/>
              <a:t> </a:t>
            </a:r>
            <a:r>
              <a:rPr lang="en-US" sz="2800" b="1" dirty="0"/>
              <a:t>pressure through the tissue</a:t>
            </a:r>
            <a:endParaRPr lang="th-TH" sz="2800" b="1" dirty="0"/>
          </a:p>
          <a:p>
            <a:endParaRPr lang="th-TH" sz="2800" b="1" dirty="0"/>
          </a:p>
          <a:p>
            <a:r>
              <a:rPr lang="en-US" sz="2800" b="1" dirty="0">
                <a:solidFill>
                  <a:srgbClr val="FFFF00"/>
                </a:solidFill>
              </a:rPr>
              <a:t>The use of vasoconstrictors </a:t>
            </a:r>
            <a:r>
              <a:rPr lang="en-US" sz="2800" b="1" dirty="0"/>
              <a:t>is a contentious</a:t>
            </a:r>
            <a:r>
              <a:rPr lang="th-TH" sz="2800" b="1" dirty="0"/>
              <a:t> </a:t>
            </a:r>
            <a:r>
              <a:rPr lang="en-US" sz="2800" b="1" dirty="0"/>
              <a:t>issue in free flap anesthesia, largely over fears that systemic</a:t>
            </a:r>
            <a:r>
              <a:rPr lang="th-TH" sz="2800" b="1" dirty="0"/>
              <a:t> </a:t>
            </a:r>
            <a:r>
              <a:rPr lang="en-US" sz="2800" b="1" dirty="0"/>
              <a:t>vasoconstriction leads to reduced flap perfusion</a:t>
            </a:r>
          </a:p>
        </p:txBody>
      </p:sp>
      <p:sp>
        <p:nvSpPr>
          <p:cNvPr id="4" name="TextBox 3">
            <a:extLst>
              <a:ext uri="{FF2B5EF4-FFF2-40B4-BE49-F238E27FC236}">
                <a16:creationId xmlns:a16="http://schemas.microsoft.com/office/drawing/2014/main" id="{8A26010B-7C6F-49DE-8496-C1FC351C4120}"/>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3426594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Blood Pressure management</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1551708" y="1865085"/>
            <a:ext cx="9088583" cy="3777622"/>
          </a:xfrm>
        </p:spPr>
        <p:txBody>
          <a:bodyPr>
            <a:normAutofit/>
          </a:bodyPr>
          <a:lstStyle/>
          <a:p>
            <a:r>
              <a:rPr lang="en-US" sz="2400" b="1" dirty="0"/>
              <a:t>Evidence from animal models has revealed that the use of vasopressors leads to vasoconstriction in the microcirculation of the flap; </a:t>
            </a:r>
            <a:r>
              <a:rPr lang="en-US" sz="2400" b="1" dirty="0">
                <a:solidFill>
                  <a:srgbClr val="FFFF00"/>
                </a:solidFill>
              </a:rPr>
              <a:t>however, this has not been shown in the clinical settings</a:t>
            </a:r>
          </a:p>
          <a:p>
            <a:endParaRPr lang="th-TH" sz="2400" b="1" dirty="0"/>
          </a:p>
          <a:p>
            <a:r>
              <a:rPr lang="en-US" sz="2400" b="1" dirty="0"/>
              <a:t>There are very few good quality studies that support this and only a few</a:t>
            </a:r>
            <a:r>
              <a:rPr lang="th-TH" sz="2400" b="1" dirty="0"/>
              <a:t> </a:t>
            </a:r>
            <a:r>
              <a:rPr lang="en-US" sz="2400" b="1" dirty="0"/>
              <a:t>vasoconstrictors have been studied</a:t>
            </a:r>
            <a:endParaRPr lang="th-TH" sz="2400" b="1" dirty="0"/>
          </a:p>
          <a:p>
            <a:endParaRPr lang="th-TH" sz="2400" b="1" dirty="0"/>
          </a:p>
        </p:txBody>
      </p:sp>
      <p:sp>
        <p:nvSpPr>
          <p:cNvPr id="5" name="Rectangle 4">
            <a:extLst>
              <a:ext uri="{FF2B5EF4-FFF2-40B4-BE49-F238E27FC236}">
                <a16:creationId xmlns:a16="http://schemas.microsoft.com/office/drawing/2014/main" id="{0D09E9B1-B761-409C-B901-97A6CFE5FA00}"/>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spTree>
    <p:extLst>
      <p:ext uri="{BB962C8B-B14F-4D97-AF65-F5344CB8AC3E}">
        <p14:creationId xmlns:p14="http://schemas.microsoft.com/office/powerpoint/2010/main" val="33320572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CAB5-EB71-4BC3-AFF0-E55B4A7B53EF}"/>
              </a:ext>
            </a:extLst>
          </p:cNvPr>
          <p:cNvSpPr>
            <a:spLocks noGrp="1"/>
          </p:cNvSpPr>
          <p:nvPr>
            <p:ph type="title"/>
          </p:nvPr>
        </p:nvSpPr>
        <p:spPr/>
        <p:txBody>
          <a:bodyPr/>
          <a:lstStyle/>
          <a:p>
            <a:r>
              <a:rPr lang="en-US" b="1" dirty="0"/>
              <a:t>Blood Pressure management</a:t>
            </a:r>
            <a:endParaRPr lang="en-US" dirty="0"/>
          </a:p>
        </p:txBody>
      </p:sp>
      <p:sp>
        <p:nvSpPr>
          <p:cNvPr id="3" name="Content Placeholder 2">
            <a:extLst>
              <a:ext uri="{FF2B5EF4-FFF2-40B4-BE49-F238E27FC236}">
                <a16:creationId xmlns:a16="http://schemas.microsoft.com/office/drawing/2014/main" id="{6FBD4155-0F07-4516-9F1A-D3FA43E2B32D}"/>
              </a:ext>
            </a:extLst>
          </p:cNvPr>
          <p:cNvSpPr>
            <a:spLocks noGrp="1"/>
          </p:cNvSpPr>
          <p:nvPr>
            <p:ph idx="1"/>
          </p:nvPr>
        </p:nvSpPr>
        <p:spPr>
          <a:xfrm>
            <a:off x="1632515" y="4418912"/>
            <a:ext cx="8946541" cy="1844379"/>
          </a:xfr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2400" b="1" dirty="0"/>
              <a:t>A recent retrospective study of over 250 microsurgical breast reconstructions examined intraoperative </a:t>
            </a:r>
            <a:r>
              <a:rPr lang="en-US" sz="2400" b="1" dirty="0" err="1"/>
              <a:t>phenylephrine±ephedrine</a:t>
            </a:r>
            <a:r>
              <a:rPr lang="en-US" sz="2400" b="1" dirty="0"/>
              <a:t> use and concluded that vasopressor use did not adversely affect outcome</a:t>
            </a:r>
          </a:p>
        </p:txBody>
      </p:sp>
      <p:pic>
        <p:nvPicPr>
          <p:cNvPr id="4" name="Picture 3">
            <a:extLst>
              <a:ext uri="{FF2B5EF4-FFF2-40B4-BE49-F238E27FC236}">
                <a16:creationId xmlns:a16="http://schemas.microsoft.com/office/drawing/2014/main" id="{47888430-1D43-4007-B272-A66565A36058}"/>
              </a:ext>
            </a:extLst>
          </p:cNvPr>
          <p:cNvPicPr>
            <a:picLocks noChangeAspect="1"/>
          </p:cNvPicPr>
          <p:nvPr/>
        </p:nvPicPr>
        <p:blipFill rotWithShape="1">
          <a:blip r:embed="rId2"/>
          <a:srcRect l="62549" t="14658" r="1553" b="44497"/>
          <a:stretch/>
        </p:blipFill>
        <p:spPr>
          <a:xfrm>
            <a:off x="2321111" y="1516898"/>
            <a:ext cx="7549777" cy="2415909"/>
          </a:xfrm>
          <a:prstGeom prst="rect">
            <a:avLst/>
          </a:prstGeom>
        </p:spPr>
      </p:pic>
    </p:spTree>
    <p:extLst>
      <p:ext uri="{BB962C8B-B14F-4D97-AF65-F5344CB8AC3E}">
        <p14:creationId xmlns:p14="http://schemas.microsoft.com/office/powerpoint/2010/main" val="2837342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Blood Pressure management</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804180" y="2044823"/>
            <a:ext cx="9088583" cy="3777622"/>
          </a:xfrm>
        </p:spPr>
        <p:txBody>
          <a:bodyPr/>
          <a:lstStyle/>
          <a:p>
            <a:r>
              <a:rPr lang="en-US" sz="2800" b="1" dirty="0"/>
              <a:t>Dobutamine</a:t>
            </a:r>
            <a:r>
              <a:rPr lang="th-TH" sz="2800" b="1" dirty="0"/>
              <a:t> </a:t>
            </a:r>
            <a:r>
              <a:rPr lang="en-US" sz="2800" b="1" dirty="0"/>
              <a:t>and vasoconstrictors can be safely used if the goals for BP and CI are</a:t>
            </a:r>
            <a:r>
              <a:rPr lang="th-TH" sz="2800" b="1" dirty="0"/>
              <a:t> </a:t>
            </a:r>
            <a:r>
              <a:rPr lang="en-US" sz="2800" b="1" dirty="0"/>
              <a:t>not achieved with SVV&lt;10-13%</a:t>
            </a:r>
            <a:endParaRPr lang="en-US" dirty="0"/>
          </a:p>
        </p:txBody>
      </p:sp>
      <p:sp>
        <p:nvSpPr>
          <p:cNvPr id="5" name="Rectangle 4">
            <a:extLst>
              <a:ext uri="{FF2B5EF4-FFF2-40B4-BE49-F238E27FC236}">
                <a16:creationId xmlns:a16="http://schemas.microsoft.com/office/drawing/2014/main" id="{9D1D9310-DC19-4E7F-BF80-5D9EB330516E}"/>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spTree>
    <p:extLst>
      <p:ext uri="{BB962C8B-B14F-4D97-AF65-F5344CB8AC3E}">
        <p14:creationId xmlns:p14="http://schemas.microsoft.com/office/powerpoint/2010/main" val="39247072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Antibiotics</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258756" y="2052611"/>
            <a:ext cx="9088583" cy="3777622"/>
          </a:xfrm>
        </p:spPr>
        <p:txBody>
          <a:bodyPr>
            <a:normAutofit/>
          </a:bodyPr>
          <a:lstStyle/>
          <a:p>
            <a:r>
              <a:rPr lang="en-US" sz="2800" b="1" dirty="0"/>
              <a:t>From a number of international</a:t>
            </a:r>
            <a:r>
              <a:rPr lang="th-TH" sz="2800" b="1" dirty="0"/>
              <a:t> </a:t>
            </a:r>
            <a:r>
              <a:rPr lang="en-US" sz="2800" b="1" dirty="0"/>
              <a:t>studies, </a:t>
            </a:r>
            <a:br>
              <a:rPr lang="en-US" sz="2800" b="1" dirty="0"/>
            </a:br>
            <a:r>
              <a:rPr lang="en-US" sz="2800" b="1" dirty="0">
                <a:solidFill>
                  <a:schemeClr val="accent3">
                    <a:lumMod val="60000"/>
                    <a:lumOff val="40000"/>
                  </a:schemeClr>
                </a:solidFill>
              </a:rPr>
              <a:t>the choice of antibiotic appears to affect the incidence of</a:t>
            </a:r>
            <a:r>
              <a:rPr lang="th-TH" sz="2800" b="1" dirty="0">
                <a:solidFill>
                  <a:schemeClr val="accent3">
                    <a:lumMod val="60000"/>
                    <a:lumOff val="40000"/>
                  </a:schemeClr>
                </a:solidFill>
              </a:rPr>
              <a:t> </a:t>
            </a:r>
            <a:r>
              <a:rPr lang="en-US" sz="2800" b="1" dirty="0">
                <a:solidFill>
                  <a:schemeClr val="accent3">
                    <a:lumMod val="60000"/>
                    <a:lumOff val="40000"/>
                  </a:schemeClr>
                </a:solidFill>
              </a:rPr>
              <a:t>postoperative infections and flap site infections more than the duration</a:t>
            </a:r>
          </a:p>
        </p:txBody>
      </p:sp>
      <p:sp>
        <p:nvSpPr>
          <p:cNvPr id="5" name="Rectangle 4">
            <a:extLst>
              <a:ext uri="{FF2B5EF4-FFF2-40B4-BE49-F238E27FC236}">
                <a16:creationId xmlns:a16="http://schemas.microsoft.com/office/drawing/2014/main" id="{7BFF0405-258E-48A0-8E1D-4AE5CAFFECA8}"/>
              </a:ext>
            </a:extLst>
          </p:cNvPr>
          <p:cNvSpPr/>
          <p:nvPr/>
        </p:nvSpPr>
        <p:spPr>
          <a:xfrm>
            <a:off x="646111"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2050" name="Picture 2" descr="Image result for infection">
            <a:extLst>
              <a:ext uri="{FF2B5EF4-FFF2-40B4-BE49-F238E27FC236}">
                <a16:creationId xmlns:a16="http://schemas.microsoft.com/office/drawing/2014/main" id="{B28B3302-9549-4676-BEE8-5AD0F3419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386" y="3523413"/>
            <a:ext cx="4517567" cy="28341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98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Antibiotics</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280397" y="2260847"/>
            <a:ext cx="9088583" cy="3777622"/>
          </a:xfrm>
        </p:spPr>
        <p:txBody>
          <a:bodyPr>
            <a:normAutofit/>
          </a:bodyPr>
          <a:lstStyle/>
          <a:p>
            <a:r>
              <a:rPr lang="en-US" sz="2400" b="1" dirty="0">
                <a:solidFill>
                  <a:srgbClr val="FFFF00"/>
                </a:solidFill>
              </a:rPr>
              <a:t>From a number of evidence ampicillin-sulbactam or cefuroxime are the preferred prophylactic antibiotic</a:t>
            </a:r>
            <a:r>
              <a:rPr lang="en-US" sz="2400" b="1" dirty="0"/>
              <a:t> </a:t>
            </a:r>
            <a:endParaRPr lang="th-TH" sz="2400" b="1" dirty="0"/>
          </a:p>
          <a:p>
            <a:endParaRPr lang="th-TH" sz="2400" b="1" dirty="0"/>
          </a:p>
          <a:p>
            <a:r>
              <a:rPr lang="en-US" sz="2400" b="1" dirty="0"/>
              <a:t>Clindamycin prophylaxis increases the risk of recipient surgical site infection, moreover, for patients with penicillin allergy, broader gram-negative coverage is recommended</a:t>
            </a:r>
          </a:p>
        </p:txBody>
      </p:sp>
      <p:sp>
        <p:nvSpPr>
          <p:cNvPr id="5" name="Rectangle 4">
            <a:extLst>
              <a:ext uri="{FF2B5EF4-FFF2-40B4-BE49-F238E27FC236}">
                <a16:creationId xmlns:a16="http://schemas.microsoft.com/office/drawing/2014/main" id="{62620964-F639-4D2F-AFC5-844FEF808ABF}"/>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19458" name="Picture 2" descr="Image result for ampicillin sulbactam">
            <a:extLst>
              <a:ext uri="{FF2B5EF4-FFF2-40B4-BE49-F238E27FC236}">
                <a16:creationId xmlns:a16="http://schemas.microsoft.com/office/drawing/2014/main" id="{38303CC8-AE1E-4966-8E7C-2223F72A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5184" y="1853248"/>
            <a:ext cx="2895600" cy="2171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87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C2DE-6C25-412B-ABC5-E2E5C8CF1C56}"/>
              </a:ext>
            </a:extLst>
          </p:cNvPr>
          <p:cNvSpPr>
            <a:spLocks noGrp="1"/>
          </p:cNvSpPr>
          <p:nvPr>
            <p:ph type="title"/>
          </p:nvPr>
        </p:nvSpPr>
        <p:spPr/>
        <p:txBody>
          <a:bodyPr/>
          <a:lstStyle/>
          <a:p>
            <a:r>
              <a:rPr lang="en-US" b="1" dirty="0"/>
              <a:t>Primary ischemia</a:t>
            </a:r>
            <a:endParaRPr lang="en-US" dirty="0"/>
          </a:p>
        </p:txBody>
      </p:sp>
      <p:sp>
        <p:nvSpPr>
          <p:cNvPr id="3" name="Content Placeholder 2">
            <a:extLst>
              <a:ext uri="{FF2B5EF4-FFF2-40B4-BE49-F238E27FC236}">
                <a16:creationId xmlns:a16="http://schemas.microsoft.com/office/drawing/2014/main" id="{011CC7E4-ABBC-46CE-A50E-822C31EDD0EC}"/>
              </a:ext>
            </a:extLst>
          </p:cNvPr>
          <p:cNvSpPr>
            <a:spLocks noGrp="1"/>
          </p:cNvSpPr>
          <p:nvPr>
            <p:ph idx="1"/>
          </p:nvPr>
        </p:nvSpPr>
        <p:spPr>
          <a:xfrm>
            <a:off x="1103312" y="1466992"/>
            <a:ext cx="8946541" cy="4195481"/>
          </a:xfrm>
        </p:spPr>
        <p:txBody>
          <a:bodyPr>
            <a:normAutofit fontScale="92500"/>
          </a:bodyPr>
          <a:lstStyle/>
          <a:p>
            <a:r>
              <a:rPr lang="en-US" sz="2800" b="1" dirty="0"/>
              <a:t>In the presence</a:t>
            </a:r>
            <a:r>
              <a:rPr lang="th-TH" sz="2800" b="1" dirty="0"/>
              <a:t> </a:t>
            </a:r>
            <a:r>
              <a:rPr lang="en-US" sz="2800" b="1" dirty="0"/>
              <a:t>of anaerobic metabolism </a:t>
            </a:r>
          </a:p>
          <a:p>
            <a:pPr lvl="1"/>
            <a:r>
              <a:rPr lang="en-US" sz="2200" b="1" i="1" dirty="0"/>
              <a:t>Lactate accumulates</a:t>
            </a:r>
          </a:p>
          <a:p>
            <a:pPr lvl="1"/>
            <a:r>
              <a:rPr lang="en-US" sz="2200" b="1" i="1" dirty="0"/>
              <a:t>Intracellular</a:t>
            </a:r>
            <a:r>
              <a:rPr lang="th-TH" sz="2200" b="1" i="1" dirty="0"/>
              <a:t> </a:t>
            </a:r>
            <a:r>
              <a:rPr lang="en-US" sz="2200" b="1" i="1" dirty="0"/>
              <a:t>pH decreases </a:t>
            </a:r>
          </a:p>
          <a:p>
            <a:pPr lvl="1"/>
            <a:r>
              <a:rPr lang="en-US" sz="2200" b="1" i="1" dirty="0"/>
              <a:t>ATP decreases</a:t>
            </a:r>
          </a:p>
          <a:p>
            <a:pPr lvl="1"/>
            <a:r>
              <a:rPr lang="en-US" sz="2200" b="1" i="1" dirty="0"/>
              <a:t>Ca</a:t>
            </a:r>
            <a:r>
              <a:rPr lang="en-US" sz="2200" b="1" i="1" baseline="30000" dirty="0"/>
              <a:t>2+</a:t>
            </a:r>
            <a:r>
              <a:rPr lang="en-US" sz="2200" b="1" i="1" dirty="0"/>
              <a:t> increases	</a:t>
            </a:r>
          </a:p>
          <a:p>
            <a:pPr lvl="1"/>
            <a:r>
              <a:rPr lang="en-US" sz="2200" b="1" i="1" dirty="0"/>
              <a:t>Accumulation of proinflammatory mediators</a:t>
            </a:r>
            <a:endParaRPr lang="th-TH" sz="2200" b="1" i="1" dirty="0"/>
          </a:p>
          <a:p>
            <a:endParaRPr lang="th-TH" sz="2800" b="1" dirty="0"/>
          </a:p>
          <a:p>
            <a:r>
              <a:rPr lang="en-US" sz="2800" b="1" dirty="0"/>
              <a:t>The severity of</a:t>
            </a:r>
            <a:r>
              <a:rPr lang="th-TH" sz="2800" b="1" dirty="0"/>
              <a:t> </a:t>
            </a:r>
            <a:r>
              <a:rPr lang="en-US" sz="2800" b="1" dirty="0"/>
              <a:t>the damage caused by primary ischemia is proportional to</a:t>
            </a:r>
            <a:r>
              <a:rPr lang="th-TH" sz="2800" b="1" dirty="0"/>
              <a:t> </a:t>
            </a:r>
            <a:r>
              <a:rPr lang="en-US" sz="2800" b="1" dirty="0"/>
              <a:t>the duration of ischemia</a:t>
            </a:r>
          </a:p>
        </p:txBody>
      </p:sp>
      <p:sp>
        <p:nvSpPr>
          <p:cNvPr id="4" name="TextBox 3">
            <a:extLst>
              <a:ext uri="{FF2B5EF4-FFF2-40B4-BE49-F238E27FC236}">
                <a16:creationId xmlns:a16="http://schemas.microsoft.com/office/drawing/2014/main" id="{ED836595-83AC-41B0-8F03-C0478AA77B4C}"/>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4512734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b="1" dirty="0"/>
              <a:t>Temperature control</a:t>
            </a:r>
            <a:endParaRPr lang="en-US" sz="4400" b="1" dirty="0"/>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962251" y="2154315"/>
            <a:ext cx="9088583" cy="3777622"/>
          </a:xfrm>
        </p:spPr>
        <p:txBody>
          <a:bodyPr>
            <a:normAutofit/>
          </a:bodyPr>
          <a:lstStyle/>
          <a:p>
            <a:r>
              <a:rPr lang="en-US" sz="2800" b="1" dirty="0"/>
              <a:t>Temperature control is extremely important, both during</a:t>
            </a:r>
            <a:r>
              <a:rPr lang="th-TH" sz="2800" b="1" dirty="0"/>
              <a:t> </a:t>
            </a:r>
            <a:r>
              <a:rPr lang="en-US" sz="2800" b="1" dirty="0"/>
              <a:t>and after microvascular surgery</a:t>
            </a:r>
          </a:p>
          <a:p>
            <a:endParaRPr lang="th-TH" sz="2800" b="1" dirty="0"/>
          </a:p>
          <a:p>
            <a:r>
              <a:rPr lang="en-US" sz="2800" b="1" dirty="0">
                <a:solidFill>
                  <a:srgbClr val="FFFF00"/>
                </a:solidFill>
              </a:rPr>
              <a:t>Hypothermia</a:t>
            </a:r>
            <a:r>
              <a:rPr lang="en-US" sz="2800" b="1" dirty="0"/>
              <a:t> is a</a:t>
            </a:r>
            <a:r>
              <a:rPr lang="th-TH" sz="2800" b="1" dirty="0"/>
              <a:t> </a:t>
            </a:r>
            <a:r>
              <a:rPr lang="en-US" sz="2800" b="1" dirty="0"/>
              <a:t>major cause of peripheral vasoconstriction</a:t>
            </a:r>
            <a:r>
              <a:rPr lang="th-TH" sz="2800" b="1" dirty="0"/>
              <a:t> </a:t>
            </a:r>
            <a:r>
              <a:rPr lang="en-US" sz="2800" b="1" dirty="0"/>
              <a:t>and increased viscosity</a:t>
            </a:r>
          </a:p>
        </p:txBody>
      </p:sp>
      <p:sp>
        <p:nvSpPr>
          <p:cNvPr id="5" name="Rectangle 4">
            <a:extLst>
              <a:ext uri="{FF2B5EF4-FFF2-40B4-BE49-F238E27FC236}">
                <a16:creationId xmlns:a16="http://schemas.microsoft.com/office/drawing/2014/main" id="{FCF4E3CD-055D-46C8-B87A-6C479F6D9886}"/>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spTree>
    <p:extLst>
      <p:ext uri="{BB962C8B-B14F-4D97-AF65-F5344CB8AC3E}">
        <p14:creationId xmlns:p14="http://schemas.microsoft.com/office/powerpoint/2010/main" val="2269842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Temperature control</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804180" y="1868044"/>
            <a:ext cx="9088583" cy="3777622"/>
          </a:xfrm>
        </p:spPr>
        <p:txBody>
          <a:bodyPr>
            <a:normAutofit/>
          </a:bodyPr>
          <a:lstStyle/>
          <a:p>
            <a:r>
              <a:rPr lang="en-US" sz="2800" b="1" dirty="0">
                <a:solidFill>
                  <a:srgbClr val="FF66FF"/>
                </a:solidFill>
              </a:rPr>
              <a:t>Maintenance of the temperature may be difficult</a:t>
            </a:r>
            <a:r>
              <a:rPr lang="en-US" sz="2800" b="1" dirty="0"/>
              <a:t>, because of the large surgical areas exposed for a long period of time and to the extensive fluid and blood losses</a:t>
            </a:r>
          </a:p>
          <a:p>
            <a:endParaRPr lang="en-US" sz="2800" b="1" dirty="0"/>
          </a:p>
          <a:p>
            <a:r>
              <a:rPr lang="en-US" sz="2800" b="1" dirty="0"/>
              <a:t>Furthermore, anesthesia changes the thermoregulatory mechanisms</a:t>
            </a:r>
          </a:p>
        </p:txBody>
      </p:sp>
      <p:sp>
        <p:nvSpPr>
          <p:cNvPr id="5" name="Rectangle 4">
            <a:extLst>
              <a:ext uri="{FF2B5EF4-FFF2-40B4-BE49-F238E27FC236}">
                <a16:creationId xmlns:a16="http://schemas.microsoft.com/office/drawing/2014/main" id="{FBA974EE-1986-4D5E-BA96-CD81B0775630}"/>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21506" name="Picture 2" descr="Image result for temperature monitoring anesthesia">
            <a:extLst>
              <a:ext uri="{FF2B5EF4-FFF2-40B4-BE49-F238E27FC236}">
                <a16:creationId xmlns:a16="http://schemas.microsoft.com/office/drawing/2014/main" id="{15B2104D-46E5-4F82-A486-0CF432C736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80" t="20453" r="8479" b="10008"/>
          <a:stretch/>
        </p:blipFill>
        <p:spPr bwMode="auto">
          <a:xfrm>
            <a:off x="7800552" y="3429000"/>
            <a:ext cx="4184421" cy="25246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819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Temperature control</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646111" y="1540189"/>
            <a:ext cx="9088583" cy="3777622"/>
          </a:xfrm>
        </p:spPr>
        <p:txBody>
          <a:bodyPr>
            <a:normAutofit/>
          </a:bodyPr>
          <a:lstStyle/>
          <a:p>
            <a:r>
              <a:rPr lang="en-US" sz="2800" b="1" dirty="0">
                <a:solidFill>
                  <a:srgbClr val="FFFF00"/>
                </a:solidFill>
              </a:rPr>
              <a:t>Warm air blankets, warm intravenous fluids, humidified and warmed anesthetic gases</a:t>
            </a:r>
            <a:r>
              <a:rPr lang="en-US" sz="2800" b="1" dirty="0"/>
              <a:t> and, in some places, with a </a:t>
            </a:r>
            <a:r>
              <a:rPr lang="en-US" sz="2800" b="1" dirty="0">
                <a:solidFill>
                  <a:srgbClr val="FFFF00"/>
                </a:solidFill>
              </a:rPr>
              <a:t>high temperature in the operating room (24–25 °C)</a:t>
            </a:r>
          </a:p>
        </p:txBody>
      </p:sp>
      <p:sp>
        <p:nvSpPr>
          <p:cNvPr id="4" name="Rectangle 3">
            <a:extLst>
              <a:ext uri="{FF2B5EF4-FFF2-40B4-BE49-F238E27FC236}">
                <a16:creationId xmlns:a16="http://schemas.microsoft.com/office/drawing/2014/main" id="{513DE7B4-CFE6-4349-B015-5B3EBB1943CD}"/>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22530" name="Picture 2" descr="Related image">
            <a:extLst>
              <a:ext uri="{FF2B5EF4-FFF2-40B4-BE49-F238E27FC236}">
                <a16:creationId xmlns:a16="http://schemas.microsoft.com/office/drawing/2014/main" id="{026A5D89-C848-48DE-AEFF-7EE268051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43" y="3986140"/>
            <a:ext cx="2447108" cy="2447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2" name="Picture 4" descr="Image result for warm blanket anesthesia">
            <a:extLst>
              <a:ext uri="{FF2B5EF4-FFF2-40B4-BE49-F238E27FC236}">
                <a16:creationId xmlns:a16="http://schemas.microsoft.com/office/drawing/2014/main" id="{9DF2D623-A14F-4FB9-A1C3-3A69BA2D6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249" y="3494003"/>
            <a:ext cx="3071675" cy="26776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4" name="Picture 6" descr="Image result for operating room thermal">
            <a:extLst>
              <a:ext uri="{FF2B5EF4-FFF2-40B4-BE49-F238E27FC236}">
                <a16:creationId xmlns:a16="http://schemas.microsoft.com/office/drawing/2014/main" id="{1348982D-D772-4442-BBBD-C0258E846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027" y="3642195"/>
            <a:ext cx="3810000" cy="2381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8" name="Picture 10" descr="Related image">
            <a:extLst>
              <a:ext uri="{FF2B5EF4-FFF2-40B4-BE49-F238E27FC236}">
                <a16:creationId xmlns:a16="http://schemas.microsoft.com/office/drawing/2014/main" id="{6141A67F-4E04-41F1-A9AD-0AE53C103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1877" y="172005"/>
            <a:ext cx="2625715" cy="3396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456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E4D-F86F-4FD7-AD7E-E9E4774D5FDE}"/>
              </a:ext>
            </a:extLst>
          </p:cNvPr>
          <p:cNvSpPr>
            <a:spLocks noGrp="1"/>
          </p:cNvSpPr>
          <p:nvPr>
            <p:ph type="title"/>
          </p:nvPr>
        </p:nvSpPr>
        <p:spPr/>
        <p:txBody>
          <a:bodyPr>
            <a:normAutofit/>
          </a:bodyPr>
          <a:lstStyle/>
          <a:p>
            <a:r>
              <a:rPr lang="en-US" sz="4400" b="1" dirty="0"/>
              <a:t>Temperature control</a:t>
            </a:r>
          </a:p>
        </p:txBody>
      </p:sp>
      <p:sp>
        <p:nvSpPr>
          <p:cNvPr id="3" name="Content Placeholder 2">
            <a:extLst>
              <a:ext uri="{FF2B5EF4-FFF2-40B4-BE49-F238E27FC236}">
                <a16:creationId xmlns:a16="http://schemas.microsoft.com/office/drawing/2014/main" id="{42840BDA-47C1-4609-AE02-8A86543D60D5}"/>
              </a:ext>
            </a:extLst>
          </p:cNvPr>
          <p:cNvSpPr>
            <a:spLocks noGrp="1"/>
          </p:cNvSpPr>
          <p:nvPr>
            <p:ph idx="1"/>
          </p:nvPr>
        </p:nvSpPr>
        <p:spPr>
          <a:xfrm>
            <a:off x="557335" y="1470686"/>
            <a:ext cx="10063815" cy="3777622"/>
          </a:xfrm>
        </p:spPr>
        <p:txBody>
          <a:bodyPr>
            <a:normAutofit/>
          </a:bodyPr>
          <a:lstStyle/>
          <a:p>
            <a:r>
              <a:rPr lang="en-US" sz="2400" b="1" dirty="0">
                <a:solidFill>
                  <a:srgbClr val="FFFF00"/>
                </a:solidFill>
              </a:rPr>
              <a:t>The central and peripheral temperatures </a:t>
            </a:r>
            <a:r>
              <a:rPr lang="en-US" b="1" dirty="0"/>
              <a:t>have to be monitored </a:t>
            </a:r>
            <a:br>
              <a:rPr lang="en-US" sz="2400" b="1" dirty="0"/>
            </a:br>
            <a:endParaRPr lang="en-US" sz="1000" b="1" dirty="0"/>
          </a:p>
          <a:p>
            <a:r>
              <a:rPr lang="en-US" b="1" dirty="0"/>
              <a:t>The difference between the two temperatures should not be higher than 2 ° C</a:t>
            </a:r>
            <a:br>
              <a:rPr lang="en-US" sz="2400" b="1" dirty="0"/>
            </a:br>
            <a:endParaRPr lang="en-US" sz="1000" b="1" dirty="0"/>
          </a:p>
          <a:p>
            <a:r>
              <a:rPr lang="en-US" sz="2400" b="1" dirty="0">
                <a:solidFill>
                  <a:srgbClr val="FFFF00"/>
                </a:solidFill>
              </a:rPr>
              <a:t>The ideal difference (</a:t>
            </a:r>
            <a:r>
              <a:rPr lang="en-US" sz="2400" b="1" dirty="0" err="1">
                <a:solidFill>
                  <a:srgbClr val="FFFF00"/>
                </a:solidFill>
              </a:rPr>
              <a:t>Δt</a:t>
            </a:r>
            <a:r>
              <a:rPr lang="en-US" sz="2400" b="1" dirty="0">
                <a:solidFill>
                  <a:srgbClr val="FFFF00"/>
                </a:solidFill>
              </a:rPr>
              <a:t>) between them should be less than 1°C</a:t>
            </a:r>
          </a:p>
          <a:p>
            <a:endParaRPr lang="en-US" sz="2400" b="1" dirty="0"/>
          </a:p>
          <a:p>
            <a:endParaRPr lang="en-US" sz="2400" b="1" dirty="0"/>
          </a:p>
        </p:txBody>
      </p:sp>
      <p:sp>
        <p:nvSpPr>
          <p:cNvPr id="5" name="Rectangle 4">
            <a:extLst>
              <a:ext uri="{FF2B5EF4-FFF2-40B4-BE49-F238E27FC236}">
                <a16:creationId xmlns:a16="http://schemas.microsoft.com/office/drawing/2014/main" id="{08073B90-8C4C-440C-8B3D-B015205D02C3}"/>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sp>
        <p:nvSpPr>
          <p:cNvPr id="4" name="TextBox 3">
            <a:extLst>
              <a:ext uri="{FF2B5EF4-FFF2-40B4-BE49-F238E27FC236}">
                <a16:creationId xmlns:a16="http://schemas.microsoft.com/office/drawing/2014/main" id="{ADCD815B-7694-4F37-9396-DFF14F96F094}"/>
              </a:ext>
            </a:extLst>
          </p:cNvPr>
          <p:cNvSpPr txBox="1"/>
          <p:nvPr/>
        </p:nvSpPr>
        <p:spPr>
          <a:xfrm>
            <a:off x="646111" y="3612459"/>
            <a:ext cx="10557508"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b="1" dirty="0"/>
              <a:t>A high gradient reflects a low </a:t>
            </a:r>
            <a:r>
              <a:rPr lang="en-US" sz="2800" b="1" dirty="0" err="1"/>
              <a:t>volemic</a:t>
            </a:r>
            <a:r>
              <a:rPr lang="en-US" sz="2800" b="1" dirty="0"/>
              <a:t> status of the patient or the decrease in the cardiac output</a:t>
            </a:r>
          </a:p>
          <a:p>
            <a:endParaRPr lang="en-US" sz="2800" b="1" dirty="0"/>
          </a:p>
        </p:txBody>
      </p:sp>
    </p:spTree>
    <p:extLst>
      <p:ext uri="{BB962C8B-B14F-4D97-AF65-F5344CB8AC3E}">
        <p14:creationId xmlns:p14="http://schemas.microsoft.com/office/powerpoint/2010/main" val="14984762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57CD-0C35-4594-A2DD-CAE0BB935462}"/>
              </a:ext>
            </a:extLst>
          </p:cNvPr>
          <p:cNvSpPr>
            <a:spLocks noGrp="1"/>
          </p:cNvSpPr>
          <p:nvPr>
            <p:ph type="title"/>
          </p:nvPr>
        </p:nvSpPr>
        <p:spPr/>
        <p:txBody>
          <a:bodyPr/>
          <a:lstStyle/>
          <a:p>
            <a:r>
              <a:rPr lang="en-US" b="1" dirty="0"/>
              <a:t>Positioning</a:t>
            </a:r>
            <a:endParaRPr lang="en-US" dirty="0"/>
          </a:p>
        </p:txBody>
      </p:sp>
      <p:sp>
        <p:nvSpPr>
          <p:cNvPr id="3" name="Content Placeholder 2">
            <a:extLst>
              <a:ext uri="{FF2B5EF4-FFF2-40B4-BE49-F238E27FC236}">
                <a16:creationId xmlns:a16="http://schemas.microsoft.com/office/drawing/2014/main" id="{C963AA88-95AE-49A0-947B-1BE212C0CECA}"/>
              </a:ext>
            </a:extLst>
          </p:cNvPr>
          <p:cNvSpPr>
            <a:spLocks noGrp="1"/>
          </p:cNvSpPr>
          <p:nvPr>
            <p:ph idx="1"/>
          </p:nvPr>
        </p:nvSpPr>
        <p:spPr/>
        <p:txBody>
          <a:bodyPr>
            <a:normAutofit/>
          </a:bodyPr>
          <a:lstStyle/>
          <a:p>
            <a:r>
              <a:rPr lang="en-US" sz="2800" b="1" dirty="0"/>
              <a:t>Preoperative preparation and patient positioning can be </a:t>
            </a:r>
            <a:r>
              <a:rPr lang="en-US" sz="2800" b="1" dirty="0">
                <a:solidFill>
                  <a:srgbClr val="FFFF00"/>
                </a:solidFill>
              </a:rPr>
              <a:t>time consuming </a:t>
            </a:r>
            <a:r>
              <a:rPr lang="en-US" sz="2800" b="1" dirty="0"/>
              <a:t>and </a:t>
            </a:r>
            <a:r>
              <a:rPr lang="en-US" sz="2800" b="1" dirty="0">
                <a:solidFill>
                  <a:srgbClr val="FFFF00"/>
                </a:solidFill>
              </a:rPr>
              <a:t>it is important to prevent hypothermia during this phase of exposure</a:t>
            </a:r>
          </a:p>
          <a:p>
            <a:endParaRPr lang="en-US" sz="2800" b="1" dirty="0"/>
          </a:p>
        </p:txBody>
      </p:sp>
      <p:sp>
        <p:nvSpPr>
          <p:cNvPr id="4" name="TextBox 3">
            <a:extLst>
              <a:ext uri="{FF2B5EF4-FFF2-40B4-BE49-F238E27FC236}">
                <a16:creationId xmlns:a16="http://schemas.microsoft.com/office/drawing/2014/main" id="{C9995A76-CFB7-4129-8DFF-2073B6B4B9C0}"/>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658590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868E-B84E-447C-A059-E41C5DF73530}"/>
              </a:ext>
            </a:extLst>
          </p:cNvPr>
          <p:cNvSpPr>
            <a:spLocks noGrp="1"/>
          </p:cNvSpPr>
          <p:nvPr>
            <p:ph type="title"/>
          </p:nvPr>
        </p:nvSpPr>
        <p:spPr/>
        <p:txBody>
          <a:bodyPr/>
          <a:lstStyle/>
          <a:p>
            <a:r>
              <a:rPr lang="en-US" b="1" dirty="0"/>
              <a:t>Positioning</a:t>
            </a:r>
            <a:endParaRPr lang="en-US" dirty="0"/>
          </a:p>
        </p:txBody>
      </p:sp>
      <p:sp>
        <p:nvSpPr>
          <p:cNvPr id="3" name="Content Placeholder 2">
            <a:extLst>
              <a:ext uri="{FF2B5EF4-FFF2-40B4-BE49-F238E27FC236}">
                <a16:creationId xmlns:a16="http://schemas.microsoft.com/office/drawing/2014/main" id="{FCF5FF97-0442-49F9-BADB-A0E19603D581}"/>
              </a:ext>
            </a:extLst>
          </p:cNvPr>
          <p:cNvSpPr>
            <a:spLocks noGrp="1"/>
          </p:cNvSpPr>
          <p:nvPr>
            <p:ph idx="1"/>
          </p:nvPr>
        </p:nvSpPr>
        <p:spPr>
          <a:xfrm>
            <a:off x="251056" y="1406839"/>
            <a:ext cx="7534661" cy="4195481"/>
          </a:xfrm>
        </p:spPr>
        <p:txBody>
          <a:bodyPr>
            <a:normAutofit/>
          </a:bodyPr>
          <a:lstStyle/>
          <a:p>
            <a:endParaRPr lang="en-US" sz="2400" b="1" dirty="0"/>
          </a:p>
          <a:p>
            <a:r>
              <a:rPr lang="en-US" sz="2800" b="1" dirty="0">
                <a:solidFill>
                  <a:srgbClr val="FFFF00"/>
                </a:solidFill>
              </a:rPr>
              <a:t>Gel pads </a:t>
            </a:r>
            <a:r>
              <a:rPr lang="en-US" sz="2400" b="1" dirty="0"/>
              <a:t>are particularly useful for areas of greatest risk</a:t>
            </a:r>
          </a:p>
          <a:p>
            <a:endParaRPr lang="en-US" sz="2400" b="1" dirty="0"/>
          </a:p>
          <a:p>
            <a:r>
              <a:rPr lang="en-US" sz="2400" b="1" dirty="0"/>
              <a:t>The positioning may be readjusted several times during surgery, requiring a reassessment of pressure zones</a:t>
            </a:r>
          </a:p>
        </p:txBody>
      </p:sp>
      <p:sp>
        <p:nvSpPr>
          <p:cNvPr id="4" name="TextBox 3">
            <a:extLst>
              <a:ext uri="{FF2B5EF4-FFF2-40B4-BE49-F238E27FC236}">
                <a16:creationId xmlns:a16="http://schemas.microsoft.com/office/drawing/2014/main" id="{9B88ECC1-A93C-4DEB-BDBC-83699B28CA55}"/>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pic>
        <p:nvPicPr>
          <p:cNvPr id="23554" name="Picture 2" descr="Related image">
            <a:extLst>
              <a:ext uri="{FF2B5EF4-FFF2-40B4-BE49-F238E27FC236}">
                <a16:creationId xmlns:a16="http://schemas.microsoft.com/office/drawing/2014/main" id="{7D9A2570-966F-4853-8098-2AF647425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9323" y="143206"/>
            <a:ext cx="3606566" cy="2704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556" name="Picture 4" descr="Related image">
            <a:extLst>
              <a:ext uri="{FF2B5EF4-FFF2-40B4-BE49-F238E27FC236}">
                <a16:creationId xmlns:a16="http://schemas.microsoft.com/office/drawing/2014/main" id="{DF3ADC15-7269-4B7B-BB57-8EC83806B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064" y="2918311"/>
            <a:ext cx="3203083" cy="3203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640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D62B8-B4DB-4748-89C2-0A58D532EECE}"/>
              </a:ext>
            </a:extLst>
          </p:cNvPr>
          <p:cNvSpPr>
            <a:spLocks noGrp="1"/>
          </p:cNvSpPr>
          <p:nvPr>
            <p:ph type="title"/>
          </p:nvPr>
        </p:nvSpPr>
        <p:spPr/>
        <p:txBody>
          <a:bodyPr/>
          <a:lstStyle/>
          <a:p>
            <a:r>
              <a:rPr lang="en-US" b="1" dirty="0"/>
              <a:t>VTE prophylaxis</a:t>
            </a:r>
          </a:p>
        </p:txBody>
      </p:sp>
      <p:sp>
        <p:nvSpPr>
          <p:cNvPr id="3" name="Content Placeholder 2">
            <a:extLst>
              <a:ext uri="{FF2B5EF4-FFF2-40B4-BE49-F238E27FC236}">
                <a16:creationId xmlns:a16="http://schemas.microsoft.com/office/drawing/2014/main" id="{6FF5EC2D-CCF0-4CE8-BEE7-04A412716E34}"/>
              </a:ext>
            </a:extLst>
          </p:cNvPr>
          <p:cNvSpPr>
            <a:spLocks noGrp="1"/>
          </p:cNvSpPr>
          <p:nvPr>
            <p:ph idx="1"/>
          </p:nvPr>
        </p:nvSpPr>
        <p:spPr>
          <a:xfrm>
            <a:off x="98729" y="1569738"/>
            <a:ext cx="6577279" cy="4195481"/>
          </a:xfrm>
        </p:spPr>
        <p:txBody>
          <a:bodyPr>
            <a:normAutofit/>
          </a:bodyPr>
          <a:lstStyle/>
          <a:p>
            <a:endParaRPr lang="en-US" sz="2800" b="1" dirty="0"/>
          </a:p>
          <a:p>
            <a:r>
              <a:rPr lang="en-US" sz="2800" b="1" dirty="0"/>
              <a:t>The use of pneumatic compression stockings is recommended</a:t>
            </a:r>
          </a:p>
          <a:p>
            <a:pPr marL="0" indent="0">
              <a:buNone/>
            </a:pPr>
            <a:endParaRPr lang="en-US" sz="2800" b="1" dirty="0"/>
          </a:p>
          <a:p>
            <a:r>
              <a:rPr lang="en-US" sz="2800" b="1" dirty="0"/>
              <a:t>Passive mobilization of the limbs several times during surgery</a:t>
            </a:r>
          </a:p>
        </p:txBody>
      </p:sp>
      <p:sp>
        <p:nvSpPr>
          <p:cNvPr id="4" name="TextBox 3">
            <a:extLst>
              <a:ext uri="{FF2B5EF4-FFF2-40B4-BE49-F238E27FC236}">
                <a16:creationId xmlns:a16="http://schemas.microsoft.com/office/drawing/2014/main" id="{DC8F7954-6217-412C-8D69-4010B01C6FB3}"/>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pic>
        <p:nvPicPr>
          <p:cNvPr id="24578" name="Picture 2" descr="Image result for pneumatic pump for dvt">
            <a:extLst>
              <a:ext uri="{FF2B5EF4-FFF2-40B4-BE49-F238E27FC236}">
                <a16:creationId xmlns:a16="http://schemas.microsoft.com/office/drawing/2014/main" id="{28C3BBA8-B8A6-430C-B54B-A7A619A847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34" b="15162"/>
          <a:stretch/>
        </p:blipFill>
        <p:spPr bwMode="auto">
          <a:xfrm>
            <a:off x="7223390" y="1853248"/>
            <a:ext cx="4762500" cy="3329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9025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A132-6429-4A46-BB12-EF4429C506DA}"/>
              </a:ext>
            </a:extLst>
          </p:cNvPr>
          <p:cNvSpPr>
            <a:spLocks noGrp="1"/>
          </p:cNvSpPr>
          <p:nvPr>
            <p:ph type="title"/>
          </p:nvPr>
        </p:nvSpPr>
        <p:spPr/>
        <p:txBody>
          <a:bodyPr/>
          <a:lstStyle/>
          <a:p>
            <a:r>
              <a:rPr lang="en-US" b="1" dirty="0"/>
              <a:t>Vasospasm</a:t>
            </a:r>
            <a:endParaRPr lang="en-US" dirty="0"/>
          </a:p>
        </p:txBody>
      </p:sp>
      <p:sp>
        <p:nvSpPr>
          <p:cNvPr id="3" name="Content Placeholder 2">
            <a:extLst>
              <a:ext uri="{FF2B5EF4-FFF2-40B4-BE49-F238E27FC236}">
                <a16:creationId xmlns:a16="http://schemas.microsoft.com/office/drawing/2014/main" id="{457F4BE5-BD4D-4A17-B800-DA13A6577530}"/>
              </a:ext>
            </a:extLst>
          </p:cNvPr>
          <p:cNvSpPr>
            <a:spLocks noGrp="1"/>
          </p:cNvSpPr>
          <p:nvPr>
            <p:ph idx="1"/>
          </p:nvPr>
        </p:nvSpPr>
        <p:spPr>
          <a:xfrm>
            <a:off x="1103312" y="1671179"/>
            <a:ext cx="8946541" cy="4195481"/>
          </a:xfrm>
        </p:spPr>
        <p:txBody>
          <a:bodyPr>
            <a:normAutofit/>
          </a:bodyPr>
          <a:lstStyle/>
          <a:p>
            <a:r>
              <a:rPr lang="en-US" sz="2800" b="1" dirty="0"/>
              <a:t>Spasm of transplanted vessels can occur after surgical manipulation or intimal injury, which may occur during or after surgery</a:t>
            </a:r>
          </a:p>
          <a:p>
            <a:endParaRPr lang="en-US" sz="2800" b="1" dirty="0"/>
          </a:p>
          <a:p>
            <a:r>
              <a:rPr lang="en-US" sz="2800" b="1" dirty="0"/>
              <a:t>The surgeon can use topical vasodilators (papaverine, verapamil, lidocaine) to reduce this phenomenon</a:t>
            </a:r>
          </a:p>
        </p:txBody>
      </p:sp>
      <p:sp>
        <p:nvSpPr>
          <p:cNvPr id="4" name="TextBox 3">
            <a:extLst>
              <a:ext uri="{FF2B5EF4-FFF2-40B4-BE49-F238E27FC236}">
                <a16:creationId xmlns:a16="http://schemas.microsoft.com/office/drawing/2014/main" id="{52433492-0A31-4A95-8A9E-C68C8ABB49D9}"/>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413445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2C1A-050F-41E5-9139-68C3D54B99F7}"/>
              </a:ext>
            </a:extLst>
          </p:cNvPr>
          <p:cNvSpPr>
            <a:spLocks noGrp="1"/>
          </p:cNvSpPr>
          <p:nvPr>
            <p:ph type="title"/>
          </p:nvPr>
        </p:nvSpPr>
        <p:spPr/>
        <p:txBody>
          <a:bodyPr/>
          <a:lstStyle/>
          <a:p>
            <a:r>
              <a:rPr lang="en-US" sz="3600" b="1" dirty="0"/>
              <a:t>Common intraoperative complications</a:t>
            </a:r>
          </a:p>
        </p:txBody>
      </p:sp>
      <p:sp>
        <p:nvSpPr>
          <p:cNvPr id="3" name="Content Placeholder 2">
            <a:extLst>
              <a:ext uri="{FF2B5EF4-FFF2-40B4-BE49-F238E27FC236}">
                <a16:creationId xmlns:a16="http://schemas.microsoft.com/office/drawing/2014/main" id="{B49E9C48-0E7A-461A-BF6A-E53F4C249EB1}"/>
              </a:ext>
            </a:extLst>
          </p:cNvPr>
          <p:cNvSpPr>
            <a:spLocks noGrp="1"/>
          </p:cNvSpPr>
          <p:nvPr>
            <p:ph idx="1"/>
          </p:nvPr>
        </p:nvSpPr>
        <p:spPr>
          <a:xfrm>
            <a:off x="765961" y="1518082"/>
            <a:ext cx="8946541" cy="4579397"/>
          </a:xfrm>
        </p:spPr>
        <p:txBody>
          <a:bodyPr>
            <a:normAutofit/>
          </a:bodyPr>
          <a:lstStyle/>
          <a:p>
            <a:r>
              <a:rPr lang="en-US" sz="3200" b="1" dirty="0">
                <a:solidFill>
                  <a:srgbClr val="FFFF00"/>
                </a:solidFill>
              </a:rPr>
              <a:t>Hypotension</a:t>
            </a:r>
          </a:p>
          <a:p>
            <a:endParaRPr lang="en-US" sz="3200" b="1" dirty="0">
              <a:solidFill>
                <a:srgbClr val="FFFF00"/>
              </a:solidFill>
            </a:endParaRPr>
          </a:p>
          <a:p>
            <a:r>
              <a:rPr lang="en-US" sz="3200" b="1" dirty="0">
                <a:solidFill>
                  <a:srgbClr val="FFFF00"/>
                </a:solidFill>
              </a:rPr>
              <a:t>Hypothermia</a:t>
            </a:r>
          </a:p>
          <a:p>
            <a:endParaRPr lang="en-US" sz="3200" b="1" dirty="0">
              <a:solidFill>
                <a:srgbClr val="FFFF00"/>
              </a:solidFill>
            </a:endParaRPr>
          </a:p>
          <a:p>
            <a:r>
              <a:rPr lang="en-US" sz="3200" b="1" dirty="0">
                <a:solidFill>
                  <a:srgbClr val="FFFF00"/>
                </a:solidFill>
              </a:rPr>
              <a:t>Breathing circuit failure</a:t>
            </a:r>
          </a:p>
          <a:p>
            <a:endParaRPr lang="en-US" sz="3200" b="1" dirty="0">
              <a:solidFill>
                <a:srgbClr val="FFFF00"/>
              </a:solidFill>
            </a:endParaRPr>
          </a:p>
          <a:p>
            <a:r>
              <a:rPr lang="en-US" sz="3200" b="1" dirty="0">
                <a:solidFill>
                  <a:srgbClr val="FFFF00"/>
                </a:solidFill>
              </a:rPr>
              <a:t>Dislodgement of vascular catheters</a:t>
            </a:r>
          </a:p>
        </p:txBody>
      </p:sp>
      <p:sp>
        <p:nvSpPr>
          <p:cNvPr id="4" name="TextBox 3">
            <a:extLst>
              <a:ext uri="{FF2B5EF4-FFF2-40B4-BE49-F238E27FC236}">
                <a16:creationId xmlns:a16="http://schemas.microsoft.com/office/drawing/2014/main" id="{B3EC43B7-5DF7-4A8A-8CDF-3E937136C901}"/>
              </a:ext>
            </a:extLst>
          </p:cNvPr>
          <p:cNvSpPr txBox="1"/>
          <p:nvPr/>
        </p:nvSpPr>
        <p:spPr>
          <a:xfrm>
            <a:off x="4625266" y="6315544"/>
            <a:ext cx="7208668" cy="523220"/>
          </a:xfrm>
          <a:prstGeom prst="rect">
            <a:avLst/>
          </a:prstGeom>
          <a:noFill/>
        </p:spPr>
        <p:txBody>
          <a:bodyPr wrap="square" rtlCol="0">
            <a:spAutoFit/>
          </a:bodyPr>
          <a:lstStyle/>
          <a:p>
            <a:pPr algn="r"/>
            <a:r>
              <a:rPr lang="en-US" sz="1400" dirty="0"/>
              <a:t>Edward </a:t>
            </a:r>
            <a:r>
              <a:rPr lang="en-US" sz="1400" dirty="0" err="1"/>
              <a:t>Noguera</a:t>
            </a:r>
            <a:r>
              <a:rPr lang="en-US" sz="1400" dirty="0"/>
              <a:t>. Anesthesia for head and neck flap reconstructive surgery. Anesthesia for Otolaryngologic Surgery.2013</a:t>
            </a:r>
          </a:p>
        </p:txBody>
      </p:sp>
    </p:spTree>
    <p:extLst>
      <p:ext uri="{BB962C8B-B14F-4D97-AF65-F5344CB8AC3E}">
        <p14:creationId xmlns:p14="http://schemas.microsoft.com/office/powerpoint/2010/main" val="39366194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0F3B-972A-4CA5-9C1C-78CCF8B97DA3}"/>
              </a:ext>
            </a:extLst>
          </p:cNvPr>
          <p:cNvSpPr>
            <a:spLocks noGrp="1"/>
          </p:cNvSpPr>
          <p:nvPr>
            <p:ph type="title"/>
          </p:nvPr>
        </p:nvSpPr>
        <p:spPr/>
        <p:txBody>
          <a:bodyPr/>
          <a:lstStyle/>
          <a:p>
            <a:r>
              <a:rPr lang="en-US" sz="4800" b="1" dirty="0">
                <a:solidFill>
                  <a:schemeClr val="tx1"/>
                </a:solidFill>
              </a:rPr>
              <a:t>Postoperative Anesthetic Management</a:t>
            </a:r>
            <a:endParaRPr lang="en-US" sz="4800" dirty="0">
              <a:solidFill>
                <a:schemeClr val="tx1"/>
              </a:solidFill>
            </a:endParaRPr>
          </a:p>
        </p:txBody>
      </p:sp>
      <p:sp>
        <p:nvSpPr>
          <p:cNvPr id="3" name="Text Placeholder 2">
            <a:extLst>
              <a:ext uri="{FF2B5EF4-FFF2-40B4-BE49-F238E27FC236}">
                <a16:creationId xmlns:a16="http://schemas.microsoft.com/office/drawing/2014/main" id="{271DE648-2D54-49A2-A9E0-A0C4C4D50A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41140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DE04-4A33-4562-BB6D-8E5A7E8A1344}"/>
              </a:ext>
            </a:extLst>
          </p:cNvPr>
          <p:cNvSpPr>
            <a:spLocks noGrp="1"/>
          </p:cNvSpPr>
          <p:nvPr>
            <p:ph type="title"/>
          </p:nvPr>
        </p:nvSpPr>
        <p:spPr/>
        <p:txBody>
          <a:bodyPr/>
          <a:lstStyle/>
          <a:p>
            <a:r>
              <a:rPr lang="en-US" b="1" dirty="0"/>
              <a:t>Reperfusion</a:t>
            </a:r>
            <a:endParaRPr lang="en-US" dirty="0"/>
          </a:p>
        </p:txBody>
      </p:sp>
      <p:sp>
        <p:nvSpPr>
          <p:cNvPr id="3" name="Content Placeholder 2">
            <a:extLst>
              <a:ext uri="{FF2B5EF4-FFF2-40B4-BE49-F238E27FC236}">
                <a16:creationId xmlns:a16="http://schemas.microsoft.com/office/drawing/2014/main" id="{D6697DAE-534A-47D2-8D44-888CB878459A}"/>
              </a:ext>
            </a:extLst>
          </p:cNvPr>
          <p:cNvSpPr>
            <a:spLocks noGrp="1"/>
          </p:cNvSpPr>
          <p:nvPr>
            <p:ph idx="1"/>
          </p:nvPr>
        </p:nvSpPr>
        <p:spPr>
          <a:xfrm>
            <a:off x="1005658" y="1617913"/>
            <a:ext cx="9327950" cy="4195481"/>
          </a:xfrm>
        </p:spPr>
        <p:txBody>
          <a:bodyPr>
            <a:normAutofit lnSpcReduction="10000"/>
          </a:bodyPr>
          <a:lstStyle/>
          <a:p>
            <a:r>
              <a:rPr lang="en-US" sz="2800" b="1" dirty="0"/>
              <a:t>Reperfusion begins with vessel </a:t>
            </a:r>
            <a:r>
              <a:rPr lang="en-US" sz="2800" b="1" dirty="0" err="1"/>
              <a:t>declamping</a:t>
            </a:r>
            <a:endParaRPr lang="en-US" sz="2800" b="1" dirty="0"/>
          </a:p>
          <a:p>
            <a:endParaRPr lang="th-TH" sz="2800" b="1" dirty="0"/>
          </a:p>
          <a:p>
            <a:r>
              <a:rPr lang="en-US" sz="2800" b="1" dirty="0"/>
              <a:t>With minor injuries, the flap recovers and</a:t>
            </a:r>
            <a:r>
              <a:rPr lang="th-TH" sz="2800" b="1" dirty="0"/>
              <a:t> </a:t>
            </a:r>
            <a:r>
              <a:rPr lang="en-US" sz="2800" b="1" dirty="0"/>
              <a:t>normal metabolism is restored</a:t>
            </a:r>
            <a:endParaRPr lang="th-TH" sz="2800" b="1" dirty="0"/>
          </a:p>
          <a:p>
            <a:endParaRPr lang="th-TH" sz="2800" b="1" dirty="0"/>
          </a:p>
          <a:p>
            <a:r>
              <a:rPr lang="en-US" sz="2800" b="1" dirty="0"/>
              <a:t>However, an injury (ischemia/</a:t>
            </a:r>
            <a:r>
              <a:rPr lang="th-TH" sz="2800" b="1" dirty="0"/>
              <a:t> </a:t>
            </a:r>
            <a:r>
              <a:rPr lang="en-US" sz="2800" b="1" dirty="0"/>
              <a:t>reperfusion) may occur if some flap factors are unfavorable,</a:t>
            </a:r>
            <a:r>
              <a:rPr lang="th-TH" sz="2800" b="1" dirty="0"/>
              <a:t> </a:t>
            </a:r>
            <a:r>
              <a:rPr lang="en-US" sz="2800" b="1" dirty="0"/>
              <a:t>prolonged periods of ischemia or inadequate perfusion</a:t>
            </a:r>
            <a:r>
              <a:rPr lang="th-TH" sz="2800" b="1" dirty="0"/>
              <a:t> </a:t>
            </a:r>
            <a:r>
              <a:rPr lang="en-US" sz="2800" b="1" dirty="0"/>
              <a:t>pressure</a:t>
            </a:r>
          </a:p>
        </p:txBody>
      </p:sp>
      <p:sp>
        <p:nvSpPr>
          <p:cNvPr id="4" name="TextBox 3">
            <a:extLst>
              <a:ext uri="{FF2B5EF4-FFF2-40B4-BE49-F238E27FC236}">
                <a16:creationId xmlns:a16="http://schemas.microsoft.com/office/drawing/2014/main" id="{FB27FFD2-BCE7-4750-86B3-5AB802E3B0C7}"/>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5205313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2BD1-40BE-45D2-A390-911EB75F5D88}"/>
              </a:ext>
            </a:extLst>
          </p:cNvPr>
          <p:cNvSpPr>
            <a:spLocks noGrp="1"/>
          </p:cNvSpPr>
          <p:nvPr>
            <p:ph type="title"/>
          </p:nvPr>
        </p:nvSpPr>
        <p:spPr/>
        <p:txBody>
          <a:bodyPr/>
          <a:lstStyle/>
          <a:p>
            <a:r>
              <a:rPr lang="en-US" b="1" dirty="0"/>
              <a:t>ICU admission</a:t>
            </a:r>
            <a:endParaRPr lang="en-US" dirty="0"/>
          </a:p>
        </p:txBody>
      </p:sp>
      <p:sp>
        <p:nvSpPr>
          <p:cNvPr id="3" name="Content Placeholder 2">
            <a:extLst>
              <a:ext uri="{FF2B5EF4-FFF2-40B4-BE49-F238E27FC236}">
                <a16:creationId xmlns:a16="http://schemas.microsoft.com/office/drawing/2014/main" id="{B355C1BD-D27C-407F-83FA-27D2DAD349E0}"/>
              </a:ext>
            </a:extLst>
          </p:cNvPr>
          <p:cNvSpPr>
            <a:spLocks noGrp="1"/>
          </p:cNvSpPr>
          <p:nvPr>
            <p:ph idx="1"/>
          </p:nvPr>
        </p:nvSpPr>
        <p:spPr>
          <a:xfrm>
            <a:off x="836982" y="1644545"/>
            <a:ext cx="9754078" cy="4195481"/>
          </a:xfrm>
        </p:spPr>
        <p:txBody>
          <a:bodyPr>
            <a:normAutofit/>
          </a:bodyPr>
          <a:lstStyle/>
          <a:p>
            <a:r>
              <a:rPr lang="en-US" sz="2800" b="1" dirty="0"/>
              <a:t>number of recent studies support that </a:t>
            </a:r>
            <a:r>
              <a:rPr lang="en-US" sz="2800" b="1" dirty="0">
                <a:solidFill>
                  <a:srgbClr val="FF7C80"/>
                </a:solidFill>
              </a:rPr>
              <a:t>uncomplicated FFs patients may be safely assisted outside ICU</a:t>
            </a:r>
          </a:p>
          <a:p>
            <a:endParaRPr lang="en-US" sz="2800" b="1" dirty="0"/>
          </a:p>
          <a:p>
            <a:r>
              <a:rPr lang="en-US" sz="2800" b="1" dirty="0"/>
              <a:t>No significant changes in </a:t>
            </a:r>
            <a:br>
              <a:rPr lang="en-US" sz="2800" b="1" dirty="0"/>
            </a:br>
            <a:r>
              <a:rPr lang="en-US" sz="2800" b="1" dirty="0"/>
              <a:t>flap survival, inpatient </a:t>
            </a:r>
            <a:br>
              <a:rPr lang="en-US" sz="2800" b="1" dirty="0"/>
            </a:br>
            <a:r>
              <a:rPr lang="en-US" sz="2800" b="1" dirty="0"/>
              <a:t>morbidity or mortality</a:t>
            </a:r>
          </a:p>
        </p:txBody>
      </p:sp>
      <p:sp>
        <p:nvSpPr>
          <p:cNvPr id="4" name="Rectangle 3">
            <a:extLst>
              <a:ext uri="{FF2B5EF4-FFF2-40B4-BE49-F238E27FC236}">
                <a16:creationId xmlns:a16="http://schemas.microsoft.com/office/drawing/2014/main" id="{1E0F27CB-214D-4700-94F4-A90498F3180E}"/>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25604" name="Picture 4" descr="Image result for icu">
            <a:extLst>
              <a:ext uri="{FF2B5EF4-FFF2-40B4-BE49-F238E27FC236}">
                <a16:creationId xmlns:a16="http://schemas.microsoft.com/office/drawing/2014/main" id="{D4292475-3F77-4B55-A563-E20FAFC54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662" y="2932006"/>
            <a:ext cx="4431269" cy="2908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934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70B2-A9AF-4CD1-A4F0-27BD2BD76307}"/>
              </a:ext>
            </a:extLst>
          </p:cNvPr>
          <p:cNvSpPr>
            <a:spLocks noGrp="1"/>
          </p:cNvSpPr>
          <p:nvPr>
            <p:ph type="title"/>
          </p:nvPr>
        </p:nvSpPr>
        <p:spPr/>
        <p:txBody>
          <a:bodyPr/>
          <a:lstStyle/>
          <a:p>
            <a:r>
              <a:rPr lang="en-US" b="1" dirty="0"/>
              <a:t>ICU admission</a:t>
            </a:r>
            <a:endParaRPr lang="en-US" dirty="0"/>
          </a:p>
        </p:txBody>
      </p:sp>
      <p:sp>
        <p:nvSpPr>
          <p:cNvPr id="3" name="Content Placeholder 2">
            <a:extLst>
              <a:ext uri="{FF2B5EF4-FFF2-40B4-BE49-F238E27FC236}">
                <a16:creationId xmlns:a16="http://schemas.microsoft.com/office/drawing/2014/main" id="{D2B5FEF4-55D6-48B7-ABEE-7A82A8F705DC}"/>
              </a:ext>
            </a:extLst>
          </p:cNvPr>
          <p:cNvSpPr>
            <a:spLocks noGrp="1"/>
          </p:cNvSpPr>
          <p:nvPr>
            <p:ph idx="1"/>
          </p:nvPr>
        </p:nvSpPr>
        <p:spPr>
          <a:xfrm>
            <a:off x="1103312" y="1591279"/>
            <a:ext cx="8946541" cy="4195481"/>
          </a:xfrm>
        </p:spPr>
        <p:txBody>
          <a:bodyPr>
            <a:normAutofit/>
          </a:bodyPr>
          <a:lstStyle/>
          <a:p>
            <a:r>
              <a:rPr lang="en-US" sz="2800" b="1" dirty="0"/>
              <a:t>Ideally, uncomplicated patients receiving microvascular surgery should be step down in </a:t>
            </a:r>
            <a:r>
              <a:rPr lang="en-US" sz="2800" b="1" dirty="0">
                <a:solidFill>
                  <a:srgbClr val="FF7C80"/>
                </a:solidFill>
              </a:rPr>
              <a:t>high-dependency units or equipped specialized surgical units</a:t>
            </a:r>
          </a:p>
          <a:p>
            <a:pPr marL="0" indent="0">
              <a:buNone/>
            </a:pPr>
            <a:r>
              <a:rPr lang="en-US" sz="2800" b="1" dirty="0"/>
              <a:t> </a:t>
            </a:r>
          </a:p>
          <a:p>
            <a:r>
              <a:rPr lang="en-US" sz="2800" b="1" dirty="0"/>
              <a:t>However, the pivotal role of nursing and health practitioner staff cannot be underestimated, such as their workload</a:t>
            </a:r>
          </a:p>
        </p:txBody>
      </p:sp>
      <p:sp>
        <p:nvSpPr>
          <p:cNvPr id="4" name="Rectangle 3">
            <a:extLst>
              <a:ext uri="{FF2B5EF4-FFF2-40B4-BE49-F238E27FC236}">
                <a16:creationId xmlns:a16="http://schemas.microsoft.com/office/drawing/2014/main" id="{1E079EF8-3AF4-4EDF-9BC2-21C25BC4DFDA}"/>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spTree>
    <p:extLst>
      <p:ext uri="{BB962C8B-B14F-4D97-AF65-F5344CB8AC3E}">
        <p14:creationId xmlns:p14="http://schemas.microsoft.com/office/powerpoint/2010/main" val="12321767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3FCF0-D89A-4AE1-8AF7-9B7F55F89D96}"/>
              </a:ext>
            </a:extLst>
          </p:cNvPr>
          <p:cNvSpPr>
            <a:spLocks noGrp="1"/>
          </p:cNvSpPr>
          <p:nvPr>
            <p:ph type="title"/>
          </p:nvPr>
        </p:nvSpPr>
        <p:spPr/>
        <p:txBody>
          <a:bodyPr/>
          <a:lstStyle/>
          <a:p>
            <a:r>
              <a:rPr lang="en-US" b="1" dirty="0"/>
              <a:t>Early postoperative </a:t>
            </a:r>
            <a:r>
              <a:rPr lang="en-US" b="1" dirty="0" err="1"/>
              <a:t>extubation</a:t>
            </a:r>
            <a:r>
              <a:rPr lang="en-US" b="1" dirty="0"/>
              <a:t> and tracheostomy</a:t>
            </a:r>
            <a:endParaRPr lang="en-US" dirty="0"/>
          </a:p>
        </p:txBody>
      </p:sp>
      <p:sp>
        <p:nvSpPr>
          <p:cNvPr id="3" name="Content Placeholder 2">
            <a:extLst>
              <a:ext uri="{FF2B5EF4-FFF2-40B4-BE49-F238E27FC236}">
                <a16:creationId xmlns:a16="http://schemas.microsoft.com/office/drawing/2014/main" id="{69A51808-55B6-453A-903F-55A95C54F705}"/>
              </a:ext>
            </a:extLst>
          </p:cNvPr>
          <p:cNvSpPr>
            <a:spLocks noGrp="1"/>
          </p:cNvSpPr>
          <p:nvPr>
            <p:ph idx="1"/>
          </p:nvPr>
        </p:nvSpPr>
        <p:spPr/>
        <p:txBody>
          <a:bodyPr>
            <a:normAutofit/>
          </a:bodyPr>
          <a:lstStyle/>
          <a:p>
            <a:r>
              <a:rPr lang="en-US" sz="2400" b="1" dirty="0"/>
              <a:t>Surgical tracheotomy</a:t>
            </a:r>
            <a:r>
              <a:rPr lang="th-TH" sz="2400" b="1" dirty="0"/>
              <a:t> </a:t>
            </a:r>
            <a:r>
              <a:rPr lang="en-US" sz="2400" b="1" dirty="0"/>
              <a:t>has rare severe complications but presents the danger to prolong the</a:t>
            </a:r>
            <a:r>
              <a:rPr lang="th-TH" sz="2400" b="1" dirty="0"/>
              <a:t> </a:t>
            </a:r>
            <a:r>
              <a:rPr lang="en-US" sz="2400" b="1" dirty="0"/>
              <a:t>hospital stay</a:t>
            </a:r>
            <a:endParaRPr lang="th-TH" sz="2400" b="1" dirty="0"/>
          </a:p>
          <a:p>
            <a:endParaRPr lang="th-TH" sz="2400" b="1" dirty="0"/>
          </a:p>
          <a:p>
            <a:r>
              <a:rPr lang="en-US" sz="2400" b="1" dirty="0"/>
              <a:t>According the last indications of </a:t>
            </a:r>
            <a:r>
              <a:rPr lang="en-US" sz="2400" b="1" dirty="0">
                <a:solidFill>
                  <a:srgbClr val="FFFF00"/>
                </a:solidFill>
              </a:rPr>
              <a:t>ERAS protocols</a:t>
            </a:r>
            <a:r>
              <a:rPr lang="en-US" sz="2400" b="1" dirty="0"/>
              <a:t>, the</a:t>
            </a:r>
            <a:r>
              <a:rPr lang="th-TH" sz="2400" b="1" dirty="0"/>
              <a:t> </a:t>
            </a:r>
            <a:r>
              <a:rPr lang="en-US" sz="2400" b="1" dirty="0"/>
              <a:t>decision to perform a tracheotomy is now linked to the presence of</a:t>
            </a:r>
            <a:r>
              <a:rPr lang="th-TH" sz="2400" b="1" dirty="0"/>
              <a:t> </a:t>
            </a:r>
            <a:r>
              <a:rPr lang="en-US" sz="2400" b="1" dirty="0"/>
              <a:t>specific conditions such as advanced cancer stage and location,</a:t>
            </a:r>
            <a:r>
              <a:rPr lang="th-TH" sz="2400" b="1" dirty="0"/>
              <a:t> </a:t>
            </a:r>
            <a:r>
              <a:rPr lang="en-US" sz="2400" b="1" dirty="0"/>
              <a:t>otherwise, </a:t>
            </a:r>
            <a:r>
              <a:rPr lang="en-US" sz="2400" b="1" dirty="0">
                <a:solidFill>
                  <a:srgbClr val="FFFF00"/>
                </a:solidFill>
              </a:rPr>
              <a:t>early </a:t>
            </a:r>
            <a:r>
              <a:rPr lang="en-US" sz="2400" b="1" dirty="0" err="1">
                <a:solidFill>
                  <a:srgbClr val="FFFF00"/>
                </a:solidFill>
              </a:rPr>
              <a:t>extubation</a:t>
            </a:r>
            <a:r>
              <a:rPr lang="en-US" sz="2400" b="1" dirty="0">
                <a:solidFill>
                  <a:srgbClr val="FFFF00"/>
                </a:solidFill>
              </a:rPr>
              <a:t> is always preferred</a:t>
            </a:r>
          </a:p>
        </p:txBody>
      </p:sp>
      <p:sp>
        <p:nvSpPr>
          <p:cNvPr id="4" name="Rectangle 3">
            <a:extLst>
              <a:ext uri="{FF2B5EF4-FFF2-40B4-BE49-F238E27FC236}">
                <a16:creationId xmlns:a16="http://schemas.microsoft.com/office/drawing/2014/main" id="{0B741B1A-3E2D-4C58-BEDD-69DCF744131D}"/>
              </a:ext>
            </a:extLst>
          </p:cNvPr>
          <p:cNvSpPr/>
          <p:nvPr/>
        </p:nvSpPr>
        <p:spPr>
          <a:xfrm>
            <a:off x="5209358" y="6171638"/>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spTree>
    <p:extLst>
      <p:ext uri="{BB962C8B-B14F-4D97-AF65-F5344CB8AC3E}">
        <p14:creationId xmlns:p14="http://schemas.microsoft.com/office/powerpoint/2010/main" val="9453776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A800-4310-46AD-8DA4-6C1BB227F5E9}"/>
              </a:ext>
            </a:extLst>
          </p:cNvPr>
          <p:cNvSpPr>
            <a:spLocks noGrp="1"/>
          </p:cNvSpPr>
          <p:nvPr>
            <p:ph type="title"/>
          </p:nvPr>
        </p:nvSpPr>
        <p:spPr/>
        <p:txBody>
          <a:bodyPr/>
          <a:lstStyle/>
          <a:p>
            <a:r>
              <a:rPr lang="en-US" b="1" dirty="0"/>
              <a:t>Pain management</a:t>
            </a:r>
            <a:endParaRPr lang="en-US" dirty="0"/>
          </a:p>
        </p:txBody>
      </p:sp>
      <p:sp>
        <p:nvSpPr>
          <p:cNvPr id="5" name="Rectangle 4">
            <a:extLst>
              <a:ext uri="{FF2B5EF4-FFF2-40B4-BE49-F238E27FC236}">
                <a16:creationId xmlns:a16="http://schemas.microsoft.com/office/drawing/2014/main" id="{420D1AD3-E766-4569-8A8B-FAE68061AD6E}"/>
              </a:ext>
            </a:extLst>
          </p:cNvPr>
          <p:cNvSpPr/>
          <p:nvPr/>
        </p:nvSpPr>
        <p:spPr>
          <a:xfrm>
            <a:off x="2196128" y="2807537"/>
            <a:ext cx="7854706" cy="923330"/>
          </a:xfrm>
          <a:prstGeom prst="rect">
            <a:avLst/>
          </a:prstGeom>
          <a:noFill/>
        </p:spPr>
        <p:txBody>
          <a:bodyPr wrap="square" lIns="91440" tIns="45720" rIns="91440" bIns="45720">
            <a:spAutoFit/>
          </a:bodyPr>
          <a:lstStyle/>
          <a:p>
            <a:pPr algn="ctr"/>
            <a:r>
              <a:rPr lang="en-US" sz="5400" b="1" cap="none" spc="0" dirty="0">
                <a:ln w="9525">
                  <a:solidFill>
                    <a:srgbClr val="FFC000"/>
                  </a:solidFill>
                  <a:prstDash val="solid"/>
                </a:ln>
                <a:solidFill>
                  <a:srgbClr val="FFFF00"/>
                </a:solidFill>
                <a:effectLst>
                  <a:outerShdw blurRad="12700" dist="38100" dir="2700000" algn="tl" rotWithShape="0">
                    <a:schemeClr val="accent5">
                      <a:lumMod val="60000"/>
                      <a:lumOff val="40000"/>
                    </a:schemeClr>
                  </a:outerShdw>
                </a:effectLst>
              </a:rPr>
              <a:t>Multimodal analgesia</a:t>
            </a:r>
          </a:p>
        </p:txBody>
      </p:sp>
    </p:spTree>
    <p:extLst>
      <p:ext uri="{BB962C8B-B14F-4D97-AF65-F5344CB8AC3E}">
        <p14:creationId xmlns:p14="http://schemas.microsoft.com/office/powerpoint/2010/main" val="26572644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6683A-FB88-4C21-A849-1919D5F75095}"/>
              </a:ext>
            </a:extLst>
          </p:cNvPr>
          <p:cNvSpPr>
            <a:spLocks noGrp="1"/>
          </p:cNvSpPr>
          <p:nvPr>
            <p:ph type="title"/>
          </p:nvPr>
        </p:nvSpPr>
        <p:spPr/>
        <p:txBody>
          <a:bodyPr/>
          <a:lstStyle/>
          <a:p>
            <a:r>
              <a:rPr lang="en-US" b="1" dirty="0"/>
              <a:t>Flap perfusion monitoring</a:t>
            </a:r>
            <a:endParaRPr lang="en-US" dirty="0"/>
          </a:p>
        </p:txBody>
      </p:sp>
      <p:sp>
        <p:nvSpPr>
          <p:cNvPr id="3" name="Content Placeholder 2">
            <a:extLst>
              <a:ext uri="{FF2B5EF4-FFF2-40B4-BE49-F238E27FC236}">
                <a16:creationId xmlns:a16="http://schemas.microsoft.com/office/drawing/2014/main" id="{554D0E8A-BE4D-427A-8913-1B4E098EE087}"/>
              </a:ext>
            </a:extLst>
          </p:cNvPr>
          <p:cNvSpPr>
            <a:spLocks noGrp="1"/>
          </p:cNvSpPr>
          <p:nvPr>
            <p:ph idx="1"/>
          </p:nvPr>
        </p:nvSpPr>
        <p:spPr>
          <a:xfrm>
            <a:off x="368920" y="1633484"/>
            <a:ext cx="8435745" cy="4195481"/>
          </a:xfrm>
        </p:spPr>
        <p:txBody>
          <a:bodyPr>
            <a:normAutofit/>
          </a:bodyPr>
          <a:lstStyle/>
          <a:p>
            <a:r>
              <a:rPr lang="en-US" sz="2400" b="1" dirty="0">
                <a:solidFill>
                  <a:srgbClr val="FF7C80"/>
                </a:solidFill>
              </a:rPr>
              <a:t>Flap clinical monitoring (color, capillary return, temperature) has limited value</a:t>
            </a:r>
          </a:p>
          <a:p>
            <a:endParaRPr lang="en-US" sz="2400" b="1" dirty="0"/>
          </a:p>
          <a:p>
            <a:r>
              <a:rPr lang="en-US" sz="2400" b="1" dirty="0"/>
              <a:t>instruments : </a:t>
            </a:r>
          </a:p>
          <a:p>
            <a:pPr marL="0" indent="0">
              <a:buNone/>
            </a:pPr>
            <a:r>
              <a:rPr lang="en-US" sz="2400" b="1" dirty="0"/>
              <a:t>Doppler, implantable Doppler, fluorescence angiography, near infrared spectroscopy (NIRS), contrast enhanced duplex</a:t>
            </a:r>
          </a:p>
        </p:txBody>
      </p:sp>
      <p:sp>
        <p:nvSpPr>
          <p:cNvPr id="4" name="Rectangle 3">
            <a:extLst>
              <a:ext uri="{FF2B5EF4-FFF2-40B4-BE49-F238E27FC236}">
                <a16:creationId xmlns:a16="http://schemas.microsoft.com/office/drawing/2014/main" id="{1723A252-F914-4985-86E5-35CB855DB537}"/>
              </a:ext>
            </a:extLst>
          </p:cNvPr>
          <p:cNvSpPr/>
          <p:nvPr/>
        </p:nvSpPr>
        <p:spPr>
          <a:xfrm>
            <a:off x="131330" y="6334780"/>
            <a:ext cx="6753772" cy="523220"/>
          </a:xfrm>
          <a:prstGeom prst="rect">
            <a:avLst/>
          </a:prstGeom>
        </p:spPr>
        <p:txBody>
          <a:bodyPr wrap="none">
            <a:spAutoFit/>
          </a:bodyPr>
          <a:lstStyle/>
          <a:p>
            <a:r>
              <a:rPr lang="en-US" sz="1400" dirty="0"/>
              <a:t>Lauretta MP. </a:t>
            </a:r>
            <a:r>
              <a:rPr lang="en-US" sz="1400" dirty="0" err="1"/>
              <a:t>Anaesthetic</a:t>
            </a:r>
            <a:r>
              <a:rPr lang="en-US" sz="1400" dirty="0"/>
              <a:t> Challenging in Microsurgical Flap Reconstruction: </a:t>
            </a:r>
          </a:p>
          <a:p>
            <a:r>
              <a:rPr lang="en-US" sz="1400" dirty="0"/>
              <a:t>A Systematic Review. Journal of Anesthesia &amp; Clinical Research.2017</a:t>
            </a:r>
          </a:p>
        </p:txBody>
      </p:sp>
      <p:pic>
        <p:nvPicPr>
          <p:cNvPr id="26626" name="Picture 2" descr="Image result for doppler free flap">
            <a:extLst>
              <a:ext uri="{FF2B5EF4-FFF2-40B4-BE49-F238E27FC236}">
                <a16:creationId xmlns:a16="http://schemas.microsoft.com/office/drawing/2014/main" id="{7C70B002-3BA3-4792-B2B1-2DF6EC7B6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0721" y="4392240"/>
            <a:ext cx="3534245" cy="23537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28" name="Picture 4" descr="Image result for doppler  flap">
            <a:extLst>
              <a:ext uri="{FF2B5EF4-FFF2-40B4-BE49-F238E27FC236}">
                <a16:creationId xmlns:a16="http://schemas.microsoft.com/office/drawing/2014/main" id="{DCC9A0C7-0118-44E0-A70B-92431551E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81" t="19806" r="2589" b="11639"/>
          <a:stretch/>
        </p:blipFill>
        <p:spPr bwMode="auto">
          <a:xfrm>
            <a:off x="9472475" y="-137263"/>
            <a:ext cx="1793288" cy="4129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7081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1440-2C01-40BD-9211-09E95E646CD4}"/>
              </a:ext>
            </a:extLst>
          </p:cNvPr>
          <p:cNvSpPr>
            <a:spLocks noGrp="1"/>
          </p:cNvSpPr>
          <p:nvPr>
            <p:ph type="title"/>
          </p:nvPr>
        </p:nvSpPr>
        <p:spPr/>
        <p:txBody>
          <a:bodyPr/>
          <a:lstStyle/>
          <a:p>
            <a:r>
              <a:rPr lang="en-US" b="1" dirty="0"/>
              <a:t>Postoperative care</a:t>
            </a:r>
            <a:endParaRPr lang="en-US" dirty="0"/>
          </a:p>
        </p:txBody>
      </p:sp>
      <p:sp>
        <p:nvSpPr>
          <p:cNvPr id="3" name="Content Placeholder 2">
            <a:extLst>
              <a:ext uri="{FF2B5EF4-FFF2-40B4-BE49-F238E27FC236}">
                <a16:creationId xmlns:a16="http://schemas.microsoft.com/office/drawing/2014/main" id="{1C82CC15-6F16-4782-BA59-0978726DE576}"/>
              </a:ext>
            </a:extLst>
          </p:cNvPr>
          <p:cNvSpPr>
            <a:spLocks noGrp="1"/>
          </p:cNvSpPr>
          <p:nvPr>
            <p:ph idx="1"/>
          </p:nvPr>
        </p:nvSpPr>
        <p:spPr/>
        <p:txBody>
          <a:bodyPr>
            <a:normAutofit/>
          </a:bodyPr>
          <a:lstStyle/>
          <a:p>
            <a:r>
              <a:rPr lang="en-US" sz="2400" b="1" dirty="0"/>
              <a:t>Normothermia (</a:t>
            </a:r>
            <a:r>
              <a:rPr lang="el-GR" sz="2400" b="1" dirty="0"/>
              <a:t>Δ</a:t>
            </a:r>
            <a:r>
              <a:rPr lang="en-US" sz="2400" b="1" dirty="0"/>
              <a:t>t &lt; 1°C)</a:t>
            </a:r>
          </a:p>
          <a:p>
            <a:r>
              <a:rPr lang="en-US" sz="2400" b="1" dirty="0"/>
              <a:t>Normal systolic blood pressure (&gt; 100 mm Hg)</a:t>
            </a:r>
          </a:p>
          <a:p>
            <a:r>
              <a:rPr lang="en-US" sz="2400" b="1" dirty="0"/>
              <a:t>Hematocrit 30% (monitoring in the first 24 h </a:t>
            </a:r>
            <a:r>
              <a:rPr lang="en-US" sz="2400" b="1" dirty="0" err="1"/>
              <a:t>qid</a:t>
            </a:r>
            <a:r>
              <a:rPr lang="en-US" sz="2400" b="1" dirty="0"/>
              <a:t>)</a:t>
            </a:r>
          </a:p>
          <a:p>
            <a:r>
              <a:rPr lang="en-US" sz="2400" b="1" dirty="0"/>
              <a:t>Urine output &gt;1mL/kg/h</a:t>
            </a:r>
          </a:p>
          <a:p>
            <a:r>
              <a:rPr lang="en-US" sz="2400" b="1" dirty="0"/>
              <a:t>SpO2 &gt; 94%  Effective analgesia</a:t>
            </a:r>
          </a:p>
          <a:p>
            <a:r>
              <a:rPr lang="en-US" sz="2400" b="1" dirty="0"/>
              <a:t>Periodic monitoring of flap and continuous monitoring of flap blood flow (Doppler)</a:t>
            </a:r>
          </a:p>
        </p:txBody>
      </p:sp>
      <p:sp>
        <p:nvSpPr>
          <p:cNvPr id="4" name="TextBox 3">
            <a:extLst>
              <a:ext uri="{FF2B5EF4-FFF2-40B4-BE49-F238E27FC236}">
                <a16:creationId xmlns:a16="http://schemas.microsoft.com/office/drawing/2014/main" id="{E2E3FCD9-F1E6-49AE-AD87-DE3F72755D25}"/>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9001981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32435-8A31-4B6B-88D5-C41B9A8F669F}"/>
              </a:ext>
            </a:extLst>
          </p:cNvPr>
          <p:cNvSpPr>
            <a:spLocks noGrp="1"/>
          </p:cNvSpPr>
          <p:nvPr>
            <p:ph type="title"/>
          </p:nvPr>
        </p:nvSpPr>
        <p:spPr/>
        <p:txBody>
          <a:bodyPr/>
          <a:lstStyle/>
          <a:p>
            <a:r>
              <a:rPr lang="en-US" b="1" dirty="0"/>
              <a:t>Conclusions</a:t>
            </a:r>
            <a:endParaRPr lang="en-US" dirty="0"/>
          </a:p>
        </p:txBody>
      </p:sp>
      <p:sp>
        <p:nvSpPr>
          <p:cNvPr id="3" name="Content Placeholder 2">
            <a:extLst>
              <a:ext uri="{FF2B5EF4-FFF2-40B4-BE49-F238E27FC236}">
                <a16:creationId xmlns:a16="http://schemas.microsoft.com/office/drawing/2014/main" id="{21C3C683-59F7-41F9-BA6E-0936BC9FF74B}"/>
              </a:ext>
            </a:extLst>
          </p:cNvPr>
          <p:cNvSpPr>
            <a:spLocks noGrp="1"/>
          </p:cNvSpPr>
          <p:nvPr>
            <p:ph idx="1"/>
          </p:nvPr>
        </p:nvSpPr>
        <p:spPr/>
        <p:txBody>
          <a:bodyPr>
            <a:normAutofit fontScale="92500" lnSpcReduction="10000"/>
          </a:bodyPr>
          <a:lstStyle/>
          <a:p>
            <a:r>
              <a:rPr lang="en-US" sz="2800" b="1" dirty="0"/>
              <a:t>Anesthetic management in microvascular surgery clearly affects the outcome and flap viability</a:t>
            </a:r>
            <a:endParaRPr lang="th-TH" sz="2800" b="1" dirty="0"/>
          </a:p>
          <a:p>
            <a:endParaRPr lang="en-US" sz="2800" b="1" dirty="0"/>
          </a:p>
          <a:p>
            <a:r>
              <a:rPr lang="en-US" sz="2800" b="1" dirty="0"/>
              <a:t>The</a:t>
            </a:r>
            <a:r>
              <a:rPr lang="th-TH" sz="2800" b="1" dirty="0"/>
              <a:t> </a:t>
            </a:r>
            <a:r>
              <a:rPr lang="en-US" sz="2800" b="1" dirty="0"/>
              <a:t>role of the anesthesiologist includes the optimization of the</a:t>
            </a:r>
            <a:r>
              <a:rPr lang="th-TH" sz="2800" b="1" dirty="0"/>
              <a:t> </a:t>
            </a:r>
            <a:r>
              <a:rPr lang="en-US" sz="2800" b="1" dirty="0"/>
              <a:t>physiological conditions for flap survival without increasing</a:t>
            </a:r>
            <a:r>
              <a:rPr lang="th-TH" sz="2800" b="1" dirty="0"/>
              <a:t> </a:t>
            </a:r>
            <a:r>
              <a:rPr lang="en-US" sz="2800" b="1" dirty="0"/>
              <a:t>non-surgical morbidity</a:t>
            </a:r>
            <a:endParaRPr lang="th-TH" sz="2800" b="1" dirty="0"/>
          </a:p>
          <a:p>
            <a:endParaRPr lang="th-TH" sz="2800" b="1" dirty="0"/>
          </a:p>
          <a:p>
            <a:r>
              <a:rPr lang="en-US" sz="2800" b="1" dirty="0"/>
              <a:t>Close communication and knowledge</a:t>
            </a:r>
            <a:r>
              <a:rPr lang="th-TH" sz="2800" b="1" dirty="0"/>
              <a:t> </a:t>
            </a:r>
            <a:r>
              <a:rPr lang="en-US" sz="2800" b="1" dirty="0"/>
              <a:t>of the steps as well as of the pathophysiology are necessary</a:t>
            </a:r>
            <a:r>
              <a:rPr lang="th-TH" sz="2800" b="1" dirty="0"/>
              <a:t> </a:t>
            </a:r>
            <a:r>
              <a:rPr lang="en-US" sz="2800" b="1" dirty="0"/>
              <a:t>to ensure a favorable outcome</a:t>
            </a:r>
          </a:p>
        </p:txBody>
      </p:sp>
    </p:spTree>
    <p:extLst>
      <p:ext uri="{BB962C8B-B14F-4D97-AF65-F5344CB8AC3E}">
        <p14:creationId xmlns:p14="http://schemas.microsoft.com/office/powerpoint/2010/main" val="41071048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0" y="5"/>
            <a:ext cx="12192000"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p:txBody>
          <a:bodyPr>
            <a:normAutofit/>
          </a:bodyPr>
          <a:lstStyle/>
          <a:p>
            <a:r>
              <a:rPr lang="en-US" sz="9600" b="1" dirty="0"/>
              <a:t>Thank you</a:t>
            </a:r>
          </a:p>
        </p:txBody>
      </p:sp>
    </p:spTree>
    <p:extLst>
      <p:ext uri="{BB962C8B-B14F-4D97-AF65-F5344CB8AC3E}">
        <p14:creationId xmlns:p14="http://schemas.microsoft.com/office/powerpoint/2010/main" val="4063739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717D-0BC4-4947-B7B9-6FB9A633B790}"/>
              </a:ext>
            </a:extLst>
          </p:cNvPr>
          <p:cNvSpPr>
            <a:spLocks noGrp="1"/>
          </p:cNvSpPr>
          <p:nvPr>
            <p:ph type="title"/>
          </p:nvPr>
        </p:nvSpPr>
        <p:spPr/>
        <p:txBody>
          <a:bodyPr/>
          <a:lstStyle/>
          <a:p>
            <a:r>
              <a:rPr lang="en-US" b="1" dirty="0"/>
              <a:t>Secondary ischemia</a:t>
            </a:r>
            <a:endParaRPr lang="en-US" dirty="0"/>
          </a:p>
        </p:txBody>
      </p:sp>
      <p:sp>
        <p:nvSpPr>
          <p:cNvPr id="3" name="Content Placeholder 2">
            <a:extLst>
              <a:ext uri="{FF2B5EF4-FFF2-40B4-BE49-F238E27FC236}">
                <a16:creationId xmlns:a16="http://schemas.microsoft.com/office/drawing/2014/main" id="{B137F2B9-0B00-4C64-8E17-07DF3F40F08C}"/>
              </a:ext>
            </a:extLst>
          </p:cNvPr>
          <p:cNvSpPr>
            <a:spLocks noGrp="1"/>
          </p:cNvSpPr>
          <p:nvPr>
            <p:ph idx="1"/>
          </p:nvPr>
        </p:nvSpPr>
        <p:spPr>
          <a:xfrm>
            <a:off x="1104293" y="1855424"/>
            <a:ext cx="8946541" cy="4195481"/>
          </a:xfrm>
        </p:spPr>
        <p:txBody>
          <a:bodyPr>
            <a:normAutofit/>
          </a:bodyPr>
          <a:lstStyle/>
          <a:p>
            <a:r>
              <a:rPr lang="en-US" sz="2800" b="1" dirty="0"/>
              <a:t>This period is more harmful to the flap than primary ischemia</a:t>
            </a:r>
          </a:p>
          <a:p>
            <a:endParaRPr lang="th-TH" sz="2800" b="1" dirty="0"/>
          </a:p>
          <a:p>
            <a:r>
              <a:rPr lang="en-US" sz="2800" b="1" dirty="0"/>
              <a:t>Massive intravascular thrombosis and significant interstitial</a:t>
            </a:r>
            <a:r>
              <a:rPr lang="th-TH" sz="2800" b="1" dirty="0"/>
              <a:t> </a:t>
            </a:r>
            <a:r>
              <a:rPr lang="en-US" sz="2800" b="1" dirty="0"/>
              <a:t>edema</a:t>
            </a:r>
          </a:p>
          <a:p>
            <a:endParaRPr lang="th-TH" sz="2800" b="1" dirty="0"/>
          </a:p>
          <a:p>
            <a:r>
              <a:rPr lang="en-US" sz="2800" b="1" dirty="0"/>
              <a:t>It can minimized with</a:t>
            </a:r>
            <a:r>
              <a:rPr lang="th-TH" sz="2800" b="1" dirty="0"/>
              <a:t> </a:t>
            </a:r>
            <a:r>
              <a:rPr lang="en-US" sz="2800" b="1" dirty="0"/>
              <a:t>appropriate anesthetic approach</a:t>
            </a:r>
          </a:p>
        </p:txBody>
      </p:sp>
      <p:sp>
        <p:nvSpPr>
          <p:cNvPr id="4" name="TextBox 3">
            <a:extLst>
              <a:ext uri="{FF2B5EF4-FFF2-40B4-BE49-F238E27FC236}">
                <a16:creationId xmlns:a16="http://schemas.microsoft.com/office/drawing/2014/main" id="{4FC88981-D998-4543-8F66-F41D74385A84}"/>
              </a:ext>
            </a:extLst>
          </p:cNvPr>
          <p:cNvSpPr txBox="1"/>
          <p:nvPr/>
        </p:nvSpPr>
        <p:spPr>
          <a:xfrm>
            <a:off x="4572000" y="6191574"/>
            <a:ext cx="7457243" cy="523220"/>
          </a:xfrm>
          <a:prstGeom prst="rect">
            <a:avLst/>
          </a:prstGeom>
          <a:noFill/>
        </p:spPr>
        <p:txBody>
          <a:bodyPr wrap="square" rtlCol="0">
            <a:spAutoFit/>
          </a:bodyPr>
          <a:lstStyle/>
          <a:p>
            <a:pPr algn="r"/>
            <a:r>
              <a:rPr lang="en-US" sz="1400" dirty="0" err="1"/>
              <a:t>Cláudia</a:t>
            </a:r>
            <a:r>
              <a:rPr lang="en-US" sz="1400" dirty="0"/>
              <a:t> Margarida Brito </a:t>
            </a:r>
            <a:r>
              <a:rPr lang="en-US" sz="1400" dirty="0" err="1"/>
              <a:t>Pereira.Anesthesia</a:t>
            </a:r>
            <a:r>
              <a:rPr lang="en-US" sz="1400" dirty="0"/>
              <a:t> and Surgical Microvascular Flaps.</a:t>
            </a:r>
            <a:r>
              <a:rPr lang="pt-BR" sz="1400" dirty="0"/>
              <a:t> Revista Brasileira de Anestesiologia 563 </a:t>
            </a:r>
            <a:r>
              <a:rPr lang="en-US" sz="1400" dirty="0"/>
              <a:t>Vol. 62, No 4, July-August, 2012</a:t>
            </a:r>
          </a:p>
        </p:txBody>
      </p:sp>
    </p:spTree>
    <p:extLst>
      <p:ext uri="{BB962C8B-B14F-4D97-AF65-F5344CB8AC3E}">
        <p14:creationId xmlns:p14="http://schemas.microsoft.com/office/powerpoint/2010/main" val="27681316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5">
      <a:dk1>
        <a:sysClr val="windowText" lastClr="000000"/>
      </a:dk1>
      <a:lt1>
        <a:sysClr val="window" lastClr="FFFFFF"/>
      </a:lt1>
      <a:dk2>
        <a:srgbClr val="1E5155"/>
      </a:dk2>
      <a:lt2>
        <a:srgbClr val="EBEBEB"/>
      </a:lt2>
      <a:accent1>
        <a:srgbClr val="B01513"/>
      </a:accent1>
      <a:accent2>
        <a:srgbClr val="EA6312"/>
      </a:accent2>
      <a:accent3>
        <a:srgbClr val="E6B729"/>
      </a:accent3>
      <a:accent4>
        <a:srgbClr val="B01513"/>
      </a:accent4>
      <a:accent5>
        <a:srgbClr val="B01513"/>
      </a:accent5>
      <a:accent6>
        <a:srgbClr val="9E5E9B"/>
      </a:accent6>
      <a:hlink>
        <a:srgbClr val="B01513"/>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791FE0-E525-44F5-B24B-E8E5757CF5F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6428C60-BADF-461E-ACB1-6AC412BA55B1}">
  <ds:schemaRefs>
    <ds:schemaRef ds:uri="http://schemas.microsoft.com/sharepoint/v3/contenttype/forms"/>
  </ds:schemaRefs>
</ds:datastoreItem>
</file>

<file path=customXml/itemProps3.xml><?xml version="1.0" encoding="utf-8"?>
<ds:datastoreItem xmlns:ds="http://schemas.openxmlformats.org/officeDocument/2006/customXml" ds:itemID="{FE7010E9-D0D4-4763-90A3-DBAE37445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4697</Words>
  <Application>Microsoft Office PowerPoint</Application>
  <PresentationFormat>Widescreen</PresentationFormat>
  <Paragraphs>474</Paragraphs>
  <Slides>87</Slides>
  <Notes>27</Notes>
  <HiddenSlides>18</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Angsana New</vt:lpstr>
      <vt:lpstr>Arial</vt:lpstr>
      <vt:lpstr>Calibri</vt:lpstr>
      <vt:lpstr>Century Gothic</vt:lpstr>
      <vt:lpstr>Wingdings</vt:lpstr>
      <vt:lpstr>Wingdings 3</vt:lpstr>
      <vt:lpstr>Ion</vt:lpstr>
      <vt:lpstr>Anesthesia for  Microvascular Flap Surgery Collective review</vt:lpstr>
      <vt:lpstr>Outline</vt:lpstr>
      <vt:lpstr>Introduction</vt:lpstr>
      <vt:lpstr>Introduction</vt:lpstr>
      <vt:lpstr>Introduction</vt:lpstr>
      <vt:lpstr>Primary ischemia</vt:lpstr>
      <vt:lpstr>Primary ischemia</vt:lpstr>
      <vt:lpstr>Reperfusion</vt:lpstr>
      <vt:lpstr>Secondary ischemia</vt:lpstr>
      <vt:lpstr>Introduction</vt:lpstr>
      <vt:lpstr>Physiological considerations</vt:lpstr>
      <vt:lpstr>Physiological considerations</vt:lpstr>
      <vt:lpstr>Physiological considerations</vt:lpstr>
      <vt:lpstr>Physiological considerations</vt:lpstr>
      <vt:lpstr>PowerPoint Presentation</vt:lpstr>
      <vt:lpstr>Physiological considerations</vt:lpstr>
      <vt:lpstr>Physiological considerations</vt:lpstr>
      <vt:lpstr>Physiological considerations</vt:lpstr>
      <vt:lpstr>PowerPoint Presentation</vt:lpstr>
      <vt:lpstr>Pre-operative assessment</vt:lpstr>
      <vt:lpstr>Pre-operative assessment</vt:lpstr>
      <vt:lpstr>Pre-operative assessment</vt:lpstr>
      <vt:lpstr>Pre-operative assessment</vt:lpstr>
      <vt:lpstr>Pre-operative assessment</vt:lpstr>
      <vt:lpstr>Pre-operative assessment</vt:lpstr>
      <vt:lpstr>Pre-operative assessment</vt:lpstr>
      <vt:lpstr>PowerPoint Presentation</vt:lpstr>
      <vt:lpstr>Pre-operative assessment</vt:lpstr>
      <vt:lpstr>Pre-operative assessment</vt:lpstr>
      <vt:lpstr>Pre-operative assessment</vt:lpstr>
      <vt:lpstr>Pre-operative assessment</vt:lpstr>
      <vt:lpstr>Pre-operative assessment</vt:lpstr>
      <vt:lpstr>Pre-operative assessment</vt:lpstr>
      <vt:lpstr>Pre-operative assessment</vt:lpstr>
      <vt:lpstr>PowerPoint Presentation</vt:lpstr>
      <vt:lpstr>Pre-operative assessment</vt:lpstr>
      <vt:lpstr>Pre-operative assessment</vt:lpstr>
      <vt:lpstr>Intraoperative Management</vt:lpstr>
      <vt:lpstr>Access and monitoring</vt:lpstr>
      <vt:lpstr>Access and monitoring</vt:lpstr>
      <vt:lpstr>Access and monitoring</vt:lpstr>
      <vt:lpstr>Access and monitoring</vt:lpstr>
      <vt:lpstr>Intraoperative monitoring</vt:lpstr>
      <vt:lpstr>Intraoperative monitoring</vt:lpstr>
      <vt:lpstr>PowerPoint Presentation</vt:lpstr>
      <vt:lpstr>Type of anesthesia</vt:lpstr>
      <vt:lpstr>Type of anesthesia</vt:lpstr>
      <vt:lpstr>Type of anesthesia</vt:lpstr>
      <vt:lpstr>Type of anesthesia</vt:lpstr>
      <vt:lpstr>Fluid management</vt:lpstr>
      <vt:lpstr>Fluid management</vt:lpstr>
      <vt:lpstr>Fluid management</vt:lpstr>
      <vt:lpstr>Fluid management</vt:lpstr>
      <vt:lpstr>Fluid management</vt:lpstr>
      <vt:lpstr>Fluid management</vt:lpstr>
      <vt:lpstr>Fluid management</vt:lpstr>
      <vt:lpstr>Fluid management</vt:lpstr>
      <vt:lpstr>Fluid management</vt:lpstr>
      <vt:lpstr>Haemoglobin</vt:lpstr>
      <vt:lpstr>Hemoglobin</vt:lpstr>
      <vt:lpstr>Hemoglobin</vt:lpstr>
      <vt:lpstr>Blood Pressure management</vt:lpstr>
      <vt:lpstr>Blood Pressure management</vt:lpstr>
      <vt:lpstr>Blood Pressure management</vt:lpstr>
      <vt:lpstr>Blood Pressure management</vt:lpstr>
      <vt:lpstr>Blood Pressure management</vt:lpstr>
      <vt:lpstr>Blood Pressure management</vt:lpstr>
      <vt:lpstr>Antibiotics</vt:lpstr>
      <vt:lpstr>Antibiotics</vt:lpstr>
      <vt:lpstr>Temperature control</vt:lpstr>
      <vt:lpstr>Temperature control</vt:lpstr>
      <vt:lpstr>Temperature control</vt:lpstr>
      <vt:lpstr>Temperature control</vt:lpstr>
      <vt:lpstr>Positioning</vt:lpstr>
      <vt:lpstr>Positioning</vt:lpstr>
      <vt:lpstr>VTE prophylaxis</vt:lpstr>
      <vt:lpstr>Vasospasm</vt:lpstr>
      <vt:lpstr>Common intraoperative complications</vt:lpstr>
      <vt:lpstr>Postoperative Anesthetic Management</vt:lpstr>
      <vt:lpstr>ICU admission</vt:lpstr>
      <vt:lpstr>ICU admission</vt:lpstr>
      <vt:lpstr>Early postoperative extubation and tracheostomy</vt:lpstr>
      <vt:lpstr>Pain management</vt:lpstr>
      <vt:lpstr>Flap perfusion monitoring</vt:lpstr>
      <vt:lpstr>Postoperative care</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2019-11-23T13:45:04Z</dcterms:created>
  <dcterms:modified xsi:type="dcterms:W3CDTF">2019-12-03T15:08:08Z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